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3"/>
  </p:notesMasterIdLst>
  <p:sldIdLst>
    <p:sldId id="282" r:id="rId2"/>
    <p:sldId id="360" r:id="rId3"/>
    <p:sldId id="285" r:id="rId4"/>
    <p:sldId id="284" r:id="rId5"/>
    <p:sldId id="352" r:id="rId6"/>
    <p:sldId id="353" r:id="rId7"/>
    <p:sldId id="354" r:id="rId8"/>
    <p:sldId id="355" r:id="rId9"/>
    <p:sldId id="356" r:id="rId10"/>
    <p:sldId id="357" r:id="rId11"/>
    <p:sldId id="358" r:id="rId12"/>
    <p:sldId id="361" r:id="rId13"/>
    <p:sldId id="363" r:id="rId14"/>
    <p:sldId id="365" r:id="rId15"/>
    <p:sldId id="366" r:id="rId16"/>
    <p:sldId id="367" r:id="rId17"/>
    <p:sldId id="305" r:id="rId18"/>
    <p:sldId id="368" r:id="rId19"/>
    <p:sldId id="346" r:id="rId20"/>
    <p:sldId id="370" r:id="rId21"/>
    <p:sldId id="283" r:id="rId22"/>
  </p:sldIdLst>
  <p:sldSz cx="12192000" cy="6858000"/>
  <p:notesSz cx="6858000" cy="9144000"/>
  <p:embeddedFontLst>
    <p:embeddedFont>
      <p:font typeface="#9Slide06 SVNJonitha Script" panose="020B0604020202020204" charset="0"/>
      <p:regular r:id="rId24"/>
    </p:embeddedFont>
  </p:embeddedFontLst>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FDDB7C"/>
    <a:srgbClr val="CCFF99"/>
    <a:srgbClr val="80C6D2"/>
    <a:srgbClr val="FBB693"/>
    <a:srgbClr val="FAA579"/>
    <a:srgbClr val="9FB436"/>
    <a:srgbClr val="7E902B"/>
    <a:srgbClr val="96969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02" autoAdjust="0"/>
    <p:restoredTop sz="94660"/>
  </p:normalViewPr>
  <p:slideViewPr>
    <p:cSldViewPr snapToGrid="0">
      <p:cViewPr varScale="1">
        <p:scale>
          <a:sx n="80" d="100"/>
          <a:sy n="80" d="100"/>
        </p:scale>
        <p:origin x="835" y="4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5D13BBE5-0BEA-4494-9BEF-C8C2F48C9E2D}" type="datetimeFigureOut">
              <a:rPr lang="zh-CN" altLang="en-US" smtClean="0"/>
              <a:pPr/>
              <a:t>2021/12/18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F1CB8912-F0BA-4AD8-8415-DA1F26BCB09F}" type="slidenum">
              <a:rPr lang="zh-CN" altLang="en-US" smtClean="0"/>
              <a:pPr/>
              <a:t>‹#›</a:t>
            </a:fld>
            <a:endParaRPr lang="zh-CN" altLang="en-US" dirty="0"/>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180884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17</a:t>
            </a:fld>
            <a:endParaRPr lang="zh-CN" altLang="en-US"/>
          </a:p>
        </p:txBody>
      </p:sp>
    </p:spTree>
    <p:extLst>
      <p:ext uri="{BB962C8B-B14F-4D97-AF65-F5344CB8AC3E}">
        <p14:creationId xmlns:p14="http://schemas.microsoft.com/office/powerpoint/2010/main" val="6046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798882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050182F-BFA4-424E-864D-41ABB8DA2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6288"/>
          </a:xfrm>
          <a:prstGeom prst="rect">
            <a:avLst/>
          </a:prstGeom>
        </p:spPr>
      </p:pic>
    </p:spTree>
    <p:extLst>
      <p:ext uri="{BB962C8B-B14F-4D97-AF65-F5344CB8AC3E}">
        <p14:creationId xmlns:p14="http://schemas.microsoft.com/office/powerpoint/2010/main" val="24895592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AD8AF-7602-42EF-97FD-C09C75B35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38101"/>
            <a:ext cx="12382500" cy="6979003"/>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E01CFD-559C-40CD-B9EA-C44575E37F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56" y="-43542"/>
            <a:ext cx="12373429" cy="7024914"/>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5C05DD-EE02-4A5B-8572-F9592D2B5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43542"/>
            <a:ext cx="12268728" cy="6901542"/>
          </a:xfrm>
          <a:prstGeom prst="rect">
            <a:avLst/>
          </a:prstGeom>
        </p:spPr>
      </p:pic>
    </p:spTree>
    <p:extLst>
      <p:ext uri="{BB962C8B-B14F-4D97-AF65-F5344CB8AC3E}">
        <p14:creationId xmlns:p14="http://schemas.microsoft.com/office/powerpoint/2010/main" val="1605193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DE357-9C72-494F-B76D-DF08781E84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4" y="-29029"/>
            <a:ext cx="12235544" cy="6951737"/>
          </a:xfrm>
          <a:prstGeom prst="rect">
            <a:avLst/>
          </a:prstGeom>
        </p:spPr>
      </p:pic>
    </p:spTree>
    <p:extLst>
      <p:ext uri="{BB962C8B-B14F-4D97-AF65-F5344CB8AC3E}">
        <p14:creationId xmlns:p14="http://schemas.microsoft.com/office/powerpoint/2010/main" val="1414974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9D996E-B412-45B4-AD1B-05D08263988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53856" y="0"/>
            <a:ext cx="1352756" cy="1082153"/>
          </a:xfrm>
          <a:prstGeom prst="rect">
            <a:avLst/>
          </a:prstGeom>
        </p:spPr>
      </p:pic>
      <p:pic>
        <p:nvPicPr>
          <p:cNvPr id="7" name="Picture 6">
            <a:extLst>
              <a:ext uri="{FF2B5EF4-FFF2-40B4-BE49-F238E27FC236}">
                <a16:creationId xmlns:a16="http://schemas.microsoft.com/office/drawing/2014/main" id="{45A08021-AE17-4CF3-AEA9-84D1C43F38C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173744" y="6316923"/>
            <a:ext cx="1352756" cy="1082153"/>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1">
          <p15:clr>
            <a:srgbClr val="F26B43"/>
          </p15:clr>
        </p15:guide>
        <p15:guide id="2" pos="3840">
          <p15:clr>
            <a:srgbClr val="F26B43"/>
          </p15:clr>
        </p15:guide>
        <p15:guide id="3" pos="642">
          <p15:clr>
            <a:srgbClr val="F26B43"/>
          </p15:clr>
        </p15:guide>
        <p15:guide id="4" pos="7038">
          <p15:clr>
            <a:srgbClr val="F26B43"/>
          </p15:clr>
        </p15:guide>
        <p15:guide id="5" orient="horz" pos="709">
          <p15:clr>
            <a:srgbClr val="F26B43"/>
          </p15:clr>
        </p15:guide>
        <p15:guide id="6" orient="horz" pos="3974">
          <p15:clr>
            <a:srgbClr val="F26B43"/>
          </p15:clr>
        </p15:guide>
        <p15:guide id="7" orient="horz" pos="1797">
          <p15:clr>
            <a:srgbClr val="F26B43"/>
          </p15:clr>
        </p15:guide>
        <p15:guide id="8" orient="horz" pos="2886">
          <p15:clr>
            <a:srgbClr val="F26B43"/>
          </p15:clr>
        </p15:guide>
        <p15:guide id="9" pos="2774">
          <p15:clr>
            <a:srgbClr val="F26B43"/>
          </p15:clr>
        </p15:guide>
        <p15:guide id="10" pos="4906">
          <p15:clr>
            <a:srgbClr val="F26B43"/>
          </p15:clr>
        </p15:guide>
        <p15:guide id="11" orient="horz" pos="1253">
          <p15:clr>
            <a:srgbClr val="F26B43"/>
          </p15:clr>
        </p15:guide>
        <p15:guide id="12" orient="horz" pos="3430">
          <p15:clr>
            <a:srgbClr val="F26B43"/>
          </p15:clr>
        </p15:guide>
        <p15:guide id="13" pos="1708">
          <p15:clr>
            <a:srgbClr val="F26B43"/>
          </p15:clr>
        </p15:guide>
        <p15:guide id="14" pos="59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25BB0E6-822B-4A17-88D6-EA9AC61CBF3E}"/>
              </a:ext>
            </a:extLst>
          </p:cNvPr>
          <p:cNvGrpSpPr/>
          <p:nvPr/>
        </p:nvGrpSpPr>
        <p:grpSpPr>
          <a:xfrm>
            <a:off x="1813322" y="1641992"/>
            <a:ext cx="8131507" cy="3903668"/>
            <a:chOff x="-10221362" y="-4611324"/>
            <a:chExt cx="8131507" cy="3903668"/>
          </a:xfrm>
        </p:grpSpPr>
        <p:sp>
          <p:nvSpPr>
            <p:cNvPr id="23" name="Freeform: Shape 22">
              <a:extLst>
                <a:ext uri="{FF2B5EF4-FFF2-40B4-BE49-F238E27FC236}">
                  <a16:creationId xmlns:a16="http://schemas.microsoft.com/office/drawing/2014/main" id="{2F0D926E-BFE5-4203-BE05-8F0B34FB182F}"/>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572404F-7966-4623-8352-FC836E986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sp>
        <p:nvSpPr>
          <p:cNvPr id="25" name="TextBox 24">
            <a:extLst>
              <a:ext uri="{FF2B5EF4-FFF2-40B4-BE49-F238E27FC236}">
                <a16:creationId xmlns:a16="http://schemas.microsoft.com/office/drawing/2014/main" id="{1B329896-AF05-4DCA-AF3A-31682F1D80DA}"/>
              </a:ext>
            </a:extLst>
          </p:cNvPr>
          <p:cNvSpPr txBox="1"/>
          <p:nvPr/>
        </p:nvSpPr>
        <p:spPr>
          <a:xfrm>
            <a:off x="2060712" y="2796211"/>
            <a:ext cx="8143462" cy="1400383"/>
          </a:xfrm>
          <a:prstGeom prst="rect">
            <a:avLst/>
          </a:prstGeom>
          <a:noFill/>
        </p:spPr>
        <p:txBody>
          <a:bodyPr wrap="square" rtlCol="0">
            <a:spAutoFit/>
          </a:bodyPr>
          <a:lstStyle/>
          <a:p>
            <a:r>
              <a:rPr lang="en-US" sz="8500" dirty="0" err="1">
                <a:solidFill>
                  <a:schemeClr val="tx2">
                    <a:lumMod val="75000"/>
                  </a:schemeClr>
                </a:solidFill>
                <a:latin typeface="UTM Akashi" panose="02040603050506020204" pitchFamily="18" charset="0"/>
              </a:rPr>
              <a:t>Chú</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Đất</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Nung</a:t>
            </a:r>
            <a:endParaRPr lang="en-US" sz="8500" dirty="0">
              <a:solidFill>
                <a:schemeClr val="tx2">
                  <a:lumMod val="75000"/>
                </a:schemeClr>
              </a:solidFill>
              <a:latin typeface="UTM Akashi" panose="02040603050506020204" pitchFamily="18" charset="0"/>
            </a:endParaRPr>
          </a:p>
        </p:txBody>
      </p:sp>
      <p:sp>
        <p:nvSpPr>
          <p:cNvPr id="26" name="TextBox 25">
            <a:extLst>
              <a:ext uri="{FF2B5EF4-FFF2-40B4-BE49-F238E27FC236}">
                <a16:creationId xmlns:a16="http://schemas.microsoft.com/office/drawing/2014/main" id="{9F0B7F8E-E7FB-4E98-8A29-A8CA3DD352ED}"/>
              </a:ext>
            </a:extLst>
          </p:cNvPr>
          <p:cNvSpPr txBox="1"/>
          <p:nvPr/>
        </p:nvSpPr>
        <p:spPr>
          <a:xfrm>
            <a:off x="3296065" y="1749287"/>
            <a:ext cx="4903304" cy="938719"/>
          </a:xfrm>
          <a:prstGeom prst="rect">
            <a:avLst/>
          </a:prstGeom>
          <a:noFill/>
        </p:spPr>
        <p:txBody>
          <a:bodyPr wrap="square" rtlCol="0">
            <a:spAutoFit/>
          </a:bodyPr>
          <a:lstStyle/>
          <a:p>
            <a:pPr algn="ctr"/>
            <a:r>
              <a:rPr lang="en-US" sz="550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rPr>
              <a:t>Tập đọc</a:t>
            </a:r>
            <a:endParaRPr lang="en-US" sz="5500" dirty="0">
              <a:solidFill>
                <a:schemeClr val="accent3">
                  <a:lumMod val="75000"/>
                </a:schemeClr>
              </a:solidFill>
              <a:effectLst>
                <a:reflection blurRad="6350" stA="55000" endA="300" endPos="45500" dir="5400000" sy="-100000" algn="bl" rotWithShape="0"/>
              </a:effectLst>
              <a:latin typeface="#9Slide06 SVNJonitha Script" panose="02000000000000000000" pitchFamily="2" charset="0"/>
            </a:endParaRPr>
          </a:p>
        </p:txBody>
      </p:sp>
      <p:sp>
        <p:nvSpPr>
          <p:cNvPr id="27" name="TextBox 26">
            <a:extLst>
              <a:ext uri="{FF2B5EF4-FFF2-40B4-BE49-F238E27FC236}">
                <a16:creationId xmlns:a16="http://schemas.microsoft.com/office/drawing/2014/main" id="{61A578F8-7F5A-4718-93A9-356E6B910A74}"/>
              </a:ext>
            </a:extLst>
          </p:cNvPr>
          <p:cNvSpPr txBox="1"/>
          <p:nvPr/>
        </p:nvSpPr>
        <p:spPr>
          <a:xfrm>
            <a:off x="2014330" y="2736576"/>
            <a:ext cx="8143462" cy="1400383"/>
          </a:xfrm>
          <a:prstGeom prst="rect">
            <a:avLst/>
          </a:prstGeom>
          <a:noFill/>
        </p:spPr>
        <p:txBody>
          <a:bodyPr wrap="square" rtlCol="0">
            <a:spAutoFit/>
          </a:bodyPr>
          <a:lstStyle/>
          <a:p>
            <a:r>
              <a:rPr lang="en-US" sz="8500" dirty="0" err="1">
                <a:solidFill>
                  <a:srgbClr val="993300"/>
                </a:solidFill>
                <a:latin typeface="UTM Akashi" panose="02040603050506020204" pitchFamily="18" charset="0"/>
              </a:rPr>
              <a:t>Chú</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Đất</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Nung</a:t>
            </a:r>
            <a:endParaRPr lang="en-US" sz="8500" dirty="0">
              <a:solidFill>
                <a:srgbClr val="993300"/>
              </a:solidFill>
              <a:latin typeface="UTM Akashi" panose="02040603050506020204" pitchFamily="18" charset="0"/>
            </a:endParaRPr>
          </a:p>
        </p:txBody>
      </p:sp>
      <p:pic>
        <p:nvPicPr>
          <p:cNvPr id="29" name="Picture 28">
            <a:extLst>
              <a:ext uri="{FF2B5EF4-FFF2-40B4-BE49-F238E27FC236}">
                <a16:creationId xmlns:a16="http://schemas.microsoft.com/office/drawing/2014/main" id="{3BC40955-17FF-4246-BDF6-16C585E79D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179" b="45121"/>
          <a:stretch/>
        </p:blipFill>
        <p:spPr>
          <a:xfrm rot="1149782">
            <a:off x="1472549" y="1064385"/>
            <a:ext cx="1876724" cy="1693374"/>
          </a:xfrm>
          <a:prstGeom prst="rect">
            <a:avLst/>
          </a:prstGeom>
        </p:spPr>
      </p:pic>
      <p:pic>
        <p:nvPicPr>
          <p:cNvPr id="31" name="Picture 30">
            <a:extLst>
              <a:ext uri="{FF2B5EF4-FFF2-40B4-BE49-F238E27FC236}">
                <a16:creationId xmlns:a16="http://schemas.microsoft.com/office/drawing/2014/main" id="{A6228D41-9849-4C33-8AC8-64BAA86C2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92" t="44058" r="1884" b="15363"/>
          <a:stretch/>
        </p:blipFill>
        <p:spPr>
          <a:xfrm rot="1298000">
            <a:off x="8805285" y="4443005"/>
            <a:ext cx="1599911" cy="1441980"/>
          </a:xfrm>
          <a:prstGeom prst="rect">
            <a:avLst/>
          </a:prstGeom>
        </p:spPr>
      </p:pic>
      <p:sp>
        <p:nvSpPr>
          <p:cNvPr id="32" name="TextBox 31">
            <a:extLst>
              <a:ext uri="{FF2B5EF4-FFF2-40B4-BE49-F238E27FC236}">
                <a16:creationId xmlns:a16="http://schemas.microsoft.com/office/drawing/2014/main" id="{80ACC58A-9708-40D4-AD49-5A363C978326}"/>
              </a:ext>
            </a:extLst>
          </p:cNvPr>
          <p:cNvSpPr txBox="1"/>
          <p:nvPr/>
        </p:nvSpPr>
        <p:spPr>
          <a:xfrm>
            <a:off x="3756990" y="4373216"/>
            <a:ext cx="5665305" cy="1015663"/>
          </a:xfrm>
          <a:prstGeom prst="rect">
            <a:avLst/>
          </a:prstGeom>
          <a:noFill/>
        </p:spPr>
        <p:txBody>
          <a:bodyPr wrap="square" rtlCol="0">
            <a:spAutoFit/>
          </a:bodyPr>
          <a:lstStyle/>
          <a:p>
            <a:r>
              <a:rPr lang="en-US" sz="6000" dirty="0">
                <a:solidFill>
                  <a:schemeClr val="tx2">
                    <a:lumMod val="75000"/>
                  </a:schemeClr>
                </a:solidFill>
                <a:latin typeface="UTM Akashi" panose="02040603050506020204" pitchFamily="18" charset="0"/>
              </a:rPr>
              <a:t>(</a:t>
            </a:r>
            <a:r>
              <a:rPr lang="en-US" sz="6000" dirty="0" err="1">
                <a:solidFill>
                  <a:schemeClr val="tx2">
                    <a:lumMod val="75000"/>
                  </a:schemeClr>
                </a:solidFill>
                <a:latin typeface="UTM Akashi" panose="02040603050506020204" pitchFamily="18" charset="0"/>
              </a:rPr>
              <a:t>tiếp</a:t>
            </a:r>
            <a:r>
              <a:rPr lang="en-US" sz="6000" dirty="0">
                <a:solidFill>
                  <a:schemeClr val="tx2">
                    <a:lumMod val="75000"/>
                  </a:schemeClr>
                </a:solidFill>
                <a:latin typeface="UTM Akashi" panose="02040603050506020204" pitchFamily="18" charset="0"/>
              </a:rPr>
              <a:t> </a:t>
            </a:r>
            <a:r>
              <a:rPr lang="en-US" sz="6000" dirty="0" err="1">
                <a:solidFill>
                  <a:schemeClr val="tx2">
                    <a:lumMod val="75000"/>
                  </a:schemeClr>
                </a:solidFill>
                <a:latin typeface="UTM Akashi" panose="02040603050506020204" pitchFamily="18" charset="0"/>
              </a:rPr>
              <a:t>theo</a:t>
            </a:r>
            <a:r>
              <a:rPr lang="en-US" sz="6000" dirty="0">
                <a:solidFill>
                  <a:schemeClr val="tx2">
                    <a:lumMod val="75000"/>
                  </a:schemeClr>
                </a:solidFill>
                <a:latin typeface="UTM Akashi" panose="02040603050506020204" pitchFamily="18" charset="0"/>
              </a:rPr>
              <a:t>)</a:t>
            </a:r>
          </a:p>
        </p:txBody>
      </p:sp>
      <p:sp>
        <p:nvSpPr>
          <p:cNvPr id="33" name="TextBox 32">
            <a:extLst>
              <a:ext uri="{FF2B5EF4-FFF2-40B4-BE49-F238E27FC236}">
                <a16:creationId xmlns:a16="http://schemas.microsoft.com/office/drawing/2014/main" id="{8E6593A3-A6D9-4B82-8242-9F2E863B6C4F}"/>
              </a:ext>
            </a:extLst>
          </p:cNvPr>
          <p:cNvSpPr txBox="1"/>
          <p:nvPr/>
        </p:nvSpPr>
        <p:spPr>
          <a:xfrm>
            <a:off x="3710608" y="4340086"/>
            <a:ext cx="4508273" cy="1015663"/>
          </a:xfrm>
          <a:prstGeom prst="rect">
            <a:avLst/>
          </a:prstGeom>
          <a:noFill/>
        </p:spPr>
        <p:txBody>
          <a:bodyPr wrap="square" rtlCol="0">
            <a:spAutoFit/>
          </a:bodyPr>
          <a:lstStyle/>
          <a:p>
            <a:r>
              <a:rPr lang="en-US" sz="6000" dirty="0">
                <a:solidFill>
                  <a:srgbClr val="FF5925"/>
                </a:solidFill>
                <a:latin typeface="UTM Akashi" panose="02040603050506020204" pitchFamily="18" charset="0"/>
              </a:rPr>
              <a:t>(</a:t>
            </a:r>
            <a:r>
              <a:rPr lang="en-US" sz="6000" dirty="0" err="1">
                <a:solidFill>
                  <a:srgbClr val="FF5925"/>
                </a:solidFill>
                <a:latin typeface="UTM Akashi" panose="02040603050506020204" pitchFamily="18" charset="0"/>
              </a:rPr>
              <a:t>tiếp</a:t>
            </a:r>
            <a:r>
              <a:rPr lang="en-US" sz="6000" dirty="0">
                <a:solidFill>
                  <a:srgbClr val="FF5925"/>
                </a:solidFill>
                <a:latin typeface="UTM Akashi" panose="02040603050506020204" pitchFamily="18" charset="0"/>
              </a:rPr>
              <a:t> </a:t>
            </a:r>
            <a:r>
              <a:rPr lang="en-US" sz="6000" dirty="0" err="1">
                <a:solidFill>
                  <a:srgbClr val="FF5925"/>
                </a:solidFill>
                <a:latin typeface="UTM Akashi" panose="02040603050506020204" pitchFamily="18" charset="0"/>
              </a:rPr>
              <a:t>theo</a:t>
            </a:r>
            <a:r>
              <a:rPr lang="en-US" sz="6000" dirty="0">
                <a:solidFill>
                  <a:srgbClr val="FF5925"/>
                </a:solidFill>
                <a:latin typeface="UTM Akashi" panose="02040603050506020204" pitchFamily="18" charset="0"/>
              </a:rPr>
              <a:t>)</a:t>
            </a:r>
          </a:p>
        </p:txBody>
      </p:sp>
    </p:spTree>
    <p:extLst>
      <p:ext uri="{BB962C8B-B14F-4D97-AF65-F5344CB8AC3E}">
        <p14:creationId xmlns:p14="http://schemas.microsoft.com/office/powerpoint/2010/main" val="32777591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32" presetClass="emph" presetSubtype="0" fill="hold" nodeType="afterEffect">
                                  <p:stCondLst>
                                    <p:cond delay="0"/>
                                  </p:stCondLst>
                                  <p:childTnLst>
                                    <p:animRot by="120000">
                                      <p:cBhvr>
                                        <p:cTn id="29" dur="100" fill="hold">
                                          <p:stCondLst>
                                            <p:cond delay="0"/>
                                          </p:stCondLst>
                                        </p:cTn>
                                        <p:tgtEl>
                                          <p:spTgt spid="29"/>
                                        </p:tgtEl>
                                        <p:attrNameLst>
                                          <p:attrName>r</p:attrName>
                                        </p:attrNameLst>
                                      </p:cBhvr>
                                    </p:animRot>
                                    <p:animRot by="-240000">
                                      <p:cBhvr>
                                        <p:cTn id="30" dur="200" fill="hold">
                                          <p:stCondLst>
                                            <p:cond delay="200"/>
                                          </p:stCondLst>
                                        </p:cTn>
                                        <p:tgtEl>
                                          <p:spTgt spid="29"/>
                                        </p:tgtEl>
                                        <p:attrNameLst>
                                          <p:attrName>r</p:attrName>
                                        </p:attrNameLst>
                                      </p:cBhvr>
                                    </p:animRot>
                                    <p:animRot by="240000">
                                      <p:cBhvr>
                                        <p:cTn id="31" dur="200" fill="hold">
                                          <p:stCondLst>
                                            <p:cond delay="400"/>
                                          </p:stCondLst>
                                        </p:cTn>
                                        <p:tgtEl>
                                          <p:spTgt spid="29"/>
                                        </p:tgtEl>
                                        <p:attrNameLst>
                                          <p:attrName>r</p:attrName>
                                        </p:attrNameLst>
                                      </p:cBhvr>
                                    </p:animRot>
                                    <p:animRot by="-240000">
                                      <p:cBhvr>
                                        <p:cTn id="32" dur="200" fill="hold">
                                          <p:stCondLst>
                                            <p:cond delay="600"/>
                                          </p:stCondLst>
                                        </p:cTn>
                                        <p:tgtEl>
                                          <p:spTgt spid="29"/>
                                        </p:tgtEl>
                                        <p:attrNameLst>
                                          <p:attrName>r</p:attrName>
                                        </p:attrNameLst>
                                      </p:cBhvr>
                                    </p:animRot>
                                    <p:animRot by="120000">
                                      <p:cBhvr>
                                        <p:cTn id="33" dur="200" fill="hold">
                                          <p:stCondLst>
                                            <p:cond delay="800"/>
                                          </p:stCondLst>
                                        </p:cTn>
                                        <p:tgtEl>
                                          <p:spTgt spid="29"/>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31"/>
                                        </p:tgtEl>
                                        <p:attrNameLst>
                                          <p:attrName>r</p:attrName>
                                        </p:attrNameLst>
                                      </p:cBhvr>
                                    </p:animRot>
                                    <p:animRot by="-240000">
                                      <p:cBhvr>
                                        <p:cTn id="36" dur="200" fill="hold">
                                          <p:stCondLst>
                                            <p:cond delay="200"/>
                                          </p:stCondLst>
                                        </p:cTn>
                                        <p:tgtEl>
                                          <p:spTgt spid="31"/>
                                        </p:tgtEl>
                                        <p:attrNameLst>
                                          <p:attrName>r</p:attrName>
                                        </p:attrNameLst>
                                      </p:cBhvr>
                                    </p:animRot>
                                    <p:animRot by="240000">
                                      <p:cBhvr>
                                        <p:cTn id="37" dur="200" fill="hold">
                                          <p:stCondLst>
                                            <p:cond delay="400"/>
                                          </p:stCondLst>
                                        </p:cTn>
                                        <p:tgtEl>
                                          <p:spTgt spid="31"/>
                                        </p:tgtEl>
                                        <p:attrNameLst>
                                          <p:attrName>r</p:attrName>
                                        </p:attrNameLst>
                                      </p:cBhvr>
                                    </p:animRot>
                                    <p:animRot by="-240000">
                                      <p:cBhvr>
                                        <p:cTn id="38" dur="200" fill="hold">
                                          <p:stCondLst>
                                            <p:cond delay="600"/>
                                          </p:stCondLst>
                                        </p:cTn>
                                        <p:tgtEl>
                                          <p:spTgt spid="31"/>
                                        </p:tgtEl>
                                        <p:attrNameLst>
                                          <p:attrName>r</p:attrName>
                                        </p:attrNameLst>
                                      </p:cBhvr>
                                    </p:animRot>
                                    <p:animRot by="120000">
                                      <p:cBhvr>
                                        <p:cTn id="39"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53672"/>
            <a:ext cx="10886702" cy="5566228"/>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4</a:t>
            </a:r>
          </a:p>
        </p:txBody>
      </p:sp>
      <p:sp>
        <p:nvSpPr>
          <p:cNvPr id="12" name="TextBox 11">
            <a:extLst>
              <a:ext uri="{FF2B5EF4-FFF2-40B4-BE49-F238E27FC236}">
                <a16:creationId xmlns:a16="http://schemas.microsoft.com/office/drawing/2014/main" id="{270E0E2A-5989-438C-A08D-D9A94EB6FC20}"/>
              </a:ext>
            </a:extLst>
          </p:cNvPr>
          <p:cNvSpPr txBox="1"/>
          <p:nvPr/>
        </p:nvSpPr>
        <p:spPr>
          <a:xfrm>
            <a:off x="647700" y="1743761"/>
            <a:ext cx="10477500" cy="4708981"/>
          </a:xfrm>
          <a:prstGeom prst="rect">
            <a:avLst/>
          </a:prstGeom>
          <a:noFill/>
        </p:spPr>
        <p:txBody>
          <a:bodyPr wrap="square">
            <a:spAutoFit/>
          </a:bodyPr>
          <a:lstStyle/>
          <a:p>
            <a:pPr algn="just"/>
            <a:r>
              <a:rPr lang="en-US" sz="3000" dirty="0">
                <a:solidFill>
                  <a:srgbClr val="000000"/>
                </a:solidFill>
              </a:rPr>
              <a:t>		</a:t>
            </a:r>
            <a:r>
              <a:rPr lang="vi-VN" sz="3000" dirty="0">
                <a:solidFill>
                  <a:srgbClr val="000000"/>
                </a:solidFill>
              </a:rPr>
              <a:t>Hai người bột tỉnh dần, nhận ra bạn cũ thì lạ quá, kêu lên:</a:t>
            </a:r>
          </a:p>
          <a:p>
            <a:pPr algn="just"/>
            <a:r>
              <a:rPr lang="en-US" sz="3000" dirty="0">
                <a:solidFill>
                  <a:srgbClr val="000000"/>
                </a:solidFill>
              </a:rPr>
              <a:t>		</a:t>
            </a:r>
            <a:r>
              <a:rPr lang="vi-VN" sz="3000" dirty="0">
                <a:solidFill>
                  <a:srgbClr val="000000"/>
                </a:solidFill>
              </a:rPr>
              <a:t>- Ôi, chính anh đã cứu chúng tôi đấy ư? Sao </a:t>
            </a:r>
            <a:r>
              <a:rPr lang="vi-VN" sz="3000" b="1" dirty="0">
                <a:solidFill>
                  <a:srgbClr val="000000"/>
                </a:solidFill>
              </a:rPr>
              <a:t>trông</a:t>
            </a:r>
            <a:r>
              <a:rPr lang="vi-VN" sz="3000" dirty="0">
                <a:solidFill>
                  <a:srgbClr val="000000"/>
                </a:solidFill>
              </a:rPr>
              <a:t> anh khác thế?</a:t>
            </a:r>
          </a:p>
          <a:p>
            <a:pPr algn="just"/>
            <a:r>
              <a:rPr lang="en-US" sz="3000" dirty="0">
                <a:solidFill>
                  <a:srgbClr val="000000"/>
                </a:solidFill>
              </a:rPr>
              <a:t>		</a:t>
            </a:r>
            <a:r>
              <a:rPr lang="vi-VN" sz="3000" dirty="0">
                <a:solidFill>
                  <a:srgbClr val="000000"/>
                </a:solidFill>
              </a:rPr>
              <a:t>- Có gì đâu, tại tớ nung trong lửa. Bây giờ có thể phơi nắng, phơi mưa hàng đời người.</a:t>
            </a:r>
          </a:p>
          <a:p>
            <a:pPr algn="just"/>
            <a:r>
              <a:rPr lang="en-US" sz="3000" dirty="0">
                <a:solidFill>
                  <a:srgbClr val="000000"/>
                </a:solidFill>
              </a:rPr>
              <a:t>		</a:t>
            </a:r>
            <a:r>
              <a:rPr lang="vi-VN" sz="3000" dirty="0">
                <a:solidFill>
                  <a:srgbClr val="000000"/>
                </a:solidFill>
              </a:rPr>
              <a:t>Nàng công chúa phục quá, thì thào với chàng kị sĩ:</a:t>
            </a:r>
          </a:p>
          <a:p>
            <a:pPr algn="just"/>
            <a:r>
              <a:rPr lang="en-US" sz="3000" dirty="0">
                <a:solidFill>
                  <a:srgbClr val="000000"/>
                </a:solidFill>
              </a:rPr>
              <a:t>		</a:t>
            </a:r>
            <a:r>
              <a:rPr lang="vi-VN" sz="3000" dirty="0">
                <a:solidFill>
                  <a:srgbClr val="000000"/>
                </a:solidFill>
              </a:rPr>
              <a:t>- Thế mà chúng mình mới chìm xuống nước đã </a:t>
            </a:r>
            <a:r>
              <a:rPr lang="vi-VN" sz="3000" b="1" dirty="0">
                <a:solidFill>
                  <a:srgbClr val="000000"/>
                </a:solidFill>
              </a:rPr>
              <a:t>vữa</a:t>
            </a:r>
            <a:r>
              <a:rPr lang="vi-VN" sz="3000" dirty="0">
                <a:solidFill>
                  <a:srgbClr val="000000"/>
                </a:solidFill>
              </a:rPr>
              <a:t> ra.</a:t>
            </a:r>
          </a:p>
          <a:p>
            <a:pPr lvl="1" algn="just"/>
            <a:r>
              <a:rPr lang="en-US" sz="3000" dirty="0">
                <a:solidFill>
                  <a:srgbClr val="000000"/>
                </a:solidFill>
              </a:rPr>
              <a:t>	</a:t>
            </a:r>
            <a:r>
              <a:rPr lang="vi-VN" sz="3000" dirty="0">
                <a:solidFill>
                  <a:srgbClr val="000000"/>
                </a:solidFill>
              </a:rPr>
              <a:t>Đất Nung đánh một câu </a:t>
            </a:r>
            <a:r>
              <a:rPr lang="vi-VN" sz="3000" b="1" dirty="0">
                <a:solidFill>
                  <a:srgbClr val="000000"/>
                </a:solidFill>
              </a:rPr>
              <a:t>cộc tuếch</a:t>
            </a:r>
            <a:r>
              <a:rPr lang="vi-VN" sz="3000" dirty="0">
                <a:solidFill>
                  <a:srgbClr val="000000"/>
                </a:solidFill>
              </a:rPr>
              <a:t>:</a:t>
            </a:r>
          </a:p>
          <a:p>
            <a:pPr algn="just"/>
            <a:r>
              <a:rPr lang="en-US" sz="3000" dirty="0">
                <a:solidFill>
                  <a:srgbClr val="000000"/>
                </a:solidFill>
              </a:rPr>
              <a:t>		</a:t>
            </a:r>
            <a:r>
              <a:rPr lang="vi-VN" sz="3000" dirty="0">
                <a:solidFill>
                  <a:srgbClr val="000000"/>
                </a:solidFill>
              </a:rPr>
              <a:t>- Vì các đằng ấy đựng trong lọ thủy tinh mà.</a:t>
            </a:r>
          </a:p>
        </p:txBody>
      </p:sp>
    </p:spTree>
    <p:extLst>
      <p:ext uri="{BB962C8B-B14F-4D97-AF65-F5344CB8AC3E}">
        <p14:creationId xmlns:p14="http://schemas.microsoft.com/office/powerpoint/2010/main" val="37480144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35E7BA6-055C-49ED-B37C-D247AE0CCCAC}"/>
              </a:ext>
            </a:extLst>
          </p:cNvPr>
          <p:cNvSpPr/>
          <p:nvPr/>
        </p:nvSpPr>
        <p:spPr>
          <a:xfrm>
            <a:off x="562427" y="1524000"/>
            <a:ext cx="10903859" cy="37655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294EADF-C795-42CF-9A77-E9F3B25A532C}"/>
              </a:ext>
            </a:extLst>
          </p:cNvPr>
          <p:cNvSpPr txBox="1"/>
          <p:nvPr/>
        </p:nvSpPr>
        <p:spPr>
          <a:xfrm>
            <a:off x="-116115" y="0"/>
            <a:ext cx="3200400" cy="630942"/>
          </a:xfrm>
          <a:prstGeom prst="rect">
            <a:avLst/>
          </a:prstGeom>
          <a:noFill/>
        </p:spPr>
        <p:txBody>
          <a:bodyPr wrap="square" rtlCol="0">
            <a:spAutoFit/>
          </a:bodyPr>
          <a:lstStyle/>
          <a:p>
            <a:pPr algn="ctr"/>
            <a:r>
              <a:rPr lang="en-US" sz="3500" b="1" dirty="0" err="1"/>
              <a:t>Giải</a:t>
            </a:r>
            <a:r>
              <a:rPr lang="en-US" sz="3500" b="1" dirty="0"/>
              <a:t> </a:t>
            </a:r>
            <a:r>
              <a:rPr lang="en-US" sz="3500" b="1" dirty="0" err="1"/>
              <a:t>nghĩa</a:t>
            </a:r>
            <a:r>
              <a:rPr lang="en-US" sz="3500" b="1" dirty="0"/>
              <a:t> </a:t>
            </a:r>
            <a:r>
              <a:rPr lang="en-US" sz="3500" b="1" dirty="0" err="1"/>
              <a:t>từ</a:t>
            </a:r>
            <a:endParaRPr lang="en-US" sz="3500" b="1" dirty="0"/>
          </a:p>
        </p:txBody>
      </p:sp>
      <p:sp>
        <p:nvSpPr>
          <p:cNvPr id="4" name="Rectangle 3">
            <a:extLst>
              <a:ext uri="{FF2B5EF4-FFF2-40B4-BE49-F238E27FC236}">
                <a16:creationId xmlns:a16="http://schemas.microsoft.com/office/drawing/2014/main" id="{AD37F94F-1B97-4418-BD10-784AA3263A4C}"/>
              </a:ext>
            </a:extLst>
          </p:cNvPr>
          <p:cNvSpPr/>
          <p:nvPr/>
        </p:nvSpPr>
        <p:spPr>
          <a:xfrm>
            <a:off x="640190" y="1722914"/>
            <a:ext cx="10942210" cy="3323987"/>
          </a:xfrm>
          <a:prstGeom prst="rect">
            <a:avLst/>
          </a:prstGeom>
        </p:spPr>
        <p:txBody>
          <a:bodyPr wrap="square">
            <a:spAutoFit/>
          </a:bodyPr>
          <a:lstStyle/>
          <a:p>
            <a:r>
              <a:rPr lang="vi-VN" sz="3500" b="1" dirty="0">
                <a:solidFill>
                  <a:srgbClr val="000000"/>
                </a:solidFill>
              </a:rPr>
              <a:t>Buồn tênh</a:t>
            </a:r>
            <a:r>
              <a:rPr lang="vi-VN" sz="3500" dirty="0">
                <a:solidFill>
                  <a:srgbClr val="000000"/>
                </a:solidFill>
              </a:rPr>
              <a:t>: buồn vì có cảm giác thiếu vắng một cái gì đó.</a:t>
            </a:r>
          </a:p>
          <a:p>
            <a:r>
              <a:rPr lang="vi-VN" sz="3500" b="1" dirty="0">
                <a:solidFill>
                  <a:srgbClr val="000000"/>
                </a:solidFill>
              </a:rPr>
              <a:t>Hoảng hốt</a:t>
            </a:r>
            <a:r>
              <a:rPr lang="vi-VN" sz="3500" dirty="0">
                <a:solidFill>
                  <a:srgbClr val="000000"/>
                </a:solidFill>
              </a:rPr>
              <a:t>: đột ngột mất tự chủ do bị đe dọa bất ngờ.</a:t>
            </a:r>
          </a:p>
          <a:p>
            <a:r>
              <a:rPr lang="vi-VN" sz="3500" b="1" dirty="0">
                <a:solidFill>
                  <a:srgbClr val="000000"/>
                </a:solidFill>
              </a:rPr>
              <a:t>Nhũn</a:t>
            </a:r>
            <a:r>
              <a:rPr lang="vi-VN" sz="3500" dirty="0">
                <a:solidFill>
                  <a:srgbClr val="000000"/>
                </a:solidFill>
              </a:rPr>
              <a:t>: quá mềm, gần như bị nhão ra.</a:t>
            </a:r>
          </a:p>
          <a:p>
            <a:r>
              <a:rPr lang="vi-VN" sz="3500" b="1" dirty="0">
                <a:solidFill>
                  <a:srgbClr val="000000"/>
                </a:solidFill>
              </a:rPr>
              <a:t>Se</a:t>
            </a:r>
            <a:r>
              <a:rPr lang="vi-VN" sz="3500" dirty="0">
                <a:solidFill>
                  <a:srgbClr val="000000"/>
                </a:solidFill>
              </a:rPr>
              <a:t>: không còn thấm nhiều nước, hơi khô đi.</a:t>
            </a:r>
          </a:p>
          <a:p>
            <a:r>
              <a:rPr lang="vi-VN" sz="3500" b="1" dirty="0">
                <a:solidFill>
                  <a:srgbClr val="000000"/>
                </a:solidFill>
              </a:rPr>
              <a:t>Cộc tuếch</a:t>
            </a:r>
            <a:r>
              <a:rPr lang="vi-VN" sz="3500" dirty="0">
                <a:solidFill>
                  <a:srgbClr val="000000"/>
                </a:solidFill>
              </a:rPr>
              <a:t>: ngắn gọn, không đưa đẩy, màu mè.</a:t>
            </a:r>
          </a:p>
        </p:txBody>
      </p:sp>
      <p:pic>
        <p:nvPicPr>
          <p:cNvPr id="9" name="Picture 8">
            <a:extLst>
              <a:ext uri="{FF2B5EF4-FFF2-40B4-BE49-F238E27FC236}">
                <a16:creationId xmlns:a16="http://schemas.microsoft.com/office/drawing/2014/main" id="{2B2B9F78-90AC-415F-835F-FF9040273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33322" flipH="1">
            <a:off x="-3298377" y="4107199"/>
            <a:ext cx="3142353" cy="3142353"/>
          </a:xfrm>
          <a:prstGeom prst="rect">
            <a:avLst/>
          </a:prstGeom>
        </p:spPr>
      </p:pic>
    </p:spTree>
    <p:extLst>
      <p:ext uri="{BB962C8B-B14F-4D97-AF65-F5344CB8AC3E}">
        <p14:creationId xmlns:p14="http://schemas.microsoft.com/office/powerpoint/2010/main" val="15350524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60" presetClass="path" presetSubtype="0" accel="50000" decel="50000" fill="hold" nodeType="afterEffect">
                                  <p:stCondLst>
                                    <p:cond delay="0"/>
                                  </p:stCondLst>
                                  <p:childTnLst>
                                    <p:animMotion origin="layout" path="M -3.33333E-6 -2.59259E-6 C 0.00795 -0.03657 0.028 -0.08842 0.09922 -0.08796 C 0.20222 -0.08796 0.2099 0.08658 0.33282 0.08658 C 0.44362 0.08658 0.38451 -0.06574 0.49141 -0.06504 C 0.60235 -0.06504 0.54258 0.04537 0.66224 0.04537 C 0.76914 0.04537 0.70977 -0.0287 0.80482 -0.0287 C 0.89623 -0.0287 0.84805 0.02801 0.93177 0.02801 C 0.9793 0.02801 0.98334 0.01227 0.98698 -2.59259E-6 " pathEditMode="relative" rAng="0" ptsTypes="AAAAAAAA">
                                      <p:cBhvr>
                                        <p:cTn id="19" dur="3000" fill="hold"/>
                                        <p:tgtEl>
                                          <p:spTgt spid="9"/>
                                        </p:tgtEl>
                                        <p:attrNameLst>
                                          <p:attrName>ppt_x</p:attrName>
                                          <p:attrName>ppt_y</p:attrName>
                                        </p:attrNameLst>
                                      </p:cBhvr>
                                      <p:rCtr x="4934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1123950" y="3810000"/>
            <a:ext cx="9944100" cy="1938992"/>
          </a:xfrm>
          <a:prstGeom prst="rect">
            <a:avLst/>
          </a:prstGeom>
          <a:noFill/>
        </p:spPr>
        <p:txBody>
          <a:bodyPr wrap="square" rtlCol="0">
            <a:spAutoFit/>
          </a:bodyPr>
          <a:lstStyle/>
          <a:p>
            <a:r>
              <a:rPr lang="en-US" sz="12000" dirty="0">
                <a:solidFill>
                  <a:srgbClr val="993300"/>
                </a:solidFill>
                <a:effectLst>
                  <a:glow rad="101600">
                    <a:srgbClr val="FFC000">
                      <a:alpha val="60000"/>
                    </a:srgbClr>
                  </a:glow>
                </a:effectLst>
                <a:latin typeface="UTM Akashi" panose="02040603050506020204" pitchFamily="18" charset="0"/>
              </a:rPr>
              <a:t>TÌM HIỂU BÀI</a:t>
            </a:r>
          </a:p>
        </p:txBody>
      </p:sp>
    </p:spTree>
    <p:extLst>
      <p:ext uri="{BB962C8B-B14F-4D97-AF65-F5344CB8AC3E}">
        <p14:creationId xmlns:p14="http://schemas.microsoft.com/office/powerpoint/2010/main" val="22755324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16" name="Rectangle: Rounded Corners 15">
            <a:extLst>
              <a:ext uri="{FF2B5EF4-FFF2-40B4-BE49-F238E27FC236}">
                <a16:creationId xmlns:a16="http://schemas.microsoft.com/office/drawing/2014/main" id="{24BD5984-3635-4563-B872-89EA3A576615}"/>
              </a:ext>
            </a:extLst>
          </p:cNvPr>
          <p:cNvSpPr/>
          <p:nvPr/>
        </p:nvSpPr>
        <p:spPr>
          <a:xfrm>
            <a:off x="912314" y="3358189"/>
            <a:ext cx="1350616"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7" name="Rectangle: Rounded Corners 6">
            <a:extLst>
              <a:ext uri="{FF2B5EF4-FFF2-40B4-BE49-F238E27FC236}">
                <a16:creationId xmlns:a16="http://schemas.microsoft.com/office/drawing/2014/main" id="{5CA95179-E7DA-4B89-A554-DBB2EEF7BA18}"/>
              </a:ext>
            </a:extLst>
          </p:cNvPr>
          <p:cNvSpPr/>
          <p:nvPr/>
        </p:nvSpPr>
        <p:spPr>
          <a:xfrm>
            <a:off x="6875873" y="943428"/>
            <a:ext cx="4692013"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1" name="Rectangle: Rounded Corners 30">
            <a:extLst>
              <a:ext uri="{FF2B5EF4-FFF2-40B4-BE49-F238E27FC236}">
                <a16:creationId xmlns:a16="http://schemas.microsoft.com/office/drawing/2014/main" id="{ACDF7A69-A477-4623-94AC-F65F316A6EE4}"/>
              </a:ext>
            </a:extLst>
          </p:cNvPr>
          <p:cNvSpPr/>
          <p:nvPr/>
        </p:nvSpPr>
        <p:spPr>
          <a:xfrm>
            <a:off x="429078" y="1262743"/>
            <a:ext cx="1895022"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2" name="Rectangle: Rounded Corners 31">
            <a:extLst>
              <a:ext uri="{FF2B5EF4-FFF2-40B4-BE49-F238E27FC236}">
                <a16:creationId xmlns:a16="http://schemas.microsoft.com/office/drawing/2014/main" id="{C662862F-B801-4FB1-8EB9-265AD9DE834E}"/>
              </a:ext>
            </a:extLst>
          </p:cNvPr>
          <p:cNvSpPr/>
          <p:nvPr/>
        </p:nvSpPr>
        <p:spPr>
          <a:xfrm>
            <a:off x="9885136" y="1281793"/>
            <a:ext cx="1691822"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3" name="Rectangle: Rounded Corners 32">
            <a:extLst>
              <a:ext uri="{FF2B5EF4-FFF2-40B4-BE49-F238E27FC236}">
                <a16:creationId xmlns:a16="http://schemas.microsoft.com/office/drawing/2014/main" id="{DBDB4CB8-0E0D-47C0-B731-D3CB97B9D4AE}"/>
              </a:ext>
            </a:extLst>
          </p:cNvPr>
          <p:cNvSpPr/>
          <p:nvPr/>
        </p:nvSpPr>
        <p:spPr>
          <a:xfrm>
            <a:off x="422727" y="1591995"/>
            <a:ext cx="7520270"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4" name="Rectangle: Rounded Corners 33">
            <a:extLst>
              <a:ext uri="{FF2B5EF4-FFF2-40B4-BE49-F238E27FC236}">
                <a16:creationId xmlns:a16="http://schemas.microsoft.com/office/drawing/2014/main" id="{266BE66F-EAD3-4169-96A7-6B6C3A17C952}"/>
              </a:ext>
            </a:extLst>
          </p:cNvPr>
          <p:cNvSpPr/>
          <p:nvPr/>
        </p:nvSpPr>
        <p:spPr>
          <a:xfrm>
            <a:off x="3530600" y="3377252"/>
            <a:ext cx="1751084"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5" name="Rectangle: Rounded Corners 34">
            <a:extLst>
              <a:ext uri="{FF2B5EF4-FFF2-40B4-BE49-F238E27FC236}">
                <a16:creationId xmlns:a16="http://schemas.microsoft.com/office/drawing/2014/main" id="{1A3D6FB8-D72F-4EC8-9C40-13CB405654A6}"/>
              </a:ext>
            </a:extLst>
          </p:cNvPr>
          <p:cNvSpPr/>
          <p:nvPr/>
        </p:nvSpPr>
        <p:spPr>
          <a:xfrm>
            <a:off x="8496300" y="3704798"/>
            <a:ext cx="3090649"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6" name="Rectangle: Rounded Corners 35">
            <a:extLst>
              <a:ext uri="{FF2B5EF4-FFF2-40B4-BE49-F238E27FC236}">
                <a16:creationId xmlns:a16="http://schemas.microsoft.com/office/drawing/2014/main" id="{F1CE8FE7-B95E-4A7E-9849-EF9959D1F093}"/>
              </a:ext>
            </a:extLst>
          </p:cNvPr>
          <p:cNvSpPr/>
          <p:nvPr/>
        </p:nvSpPr>
        <p:spPr>
          <a:xfrm>
            <a:off x="437241" y="3996817"/>
            <a:ext cx="2688095"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711200" y="-199576"/>
            <a:ext cx="7024914" cy="1070433"/>
          </a:xfrm>
          <a:prstGeom prst="rect">
            <a:avLst/>
          </a:prstGeom>
        </p:spPr>
      </p:pic>
      <p:pic>
        <p:nvPicPr>
          <p:cNvPr id="3" name="Picture 2">
            <a:extLst>
              <a:ext uri="{FF2B5EF4-FFF2-40B4-BE49-F238E27FC236}">
                <a16:creationId xmlns:a16="http://schemas.microsoft.com/office/drawing/2014/main" id="{492022C8-FD7F-4288-84D8-1FC1C1630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150" y="4819650"/>
            <a:ext cx="2476500" cy="2476500"/>
          </a:xfrm>
          <a:prstGeom prst="rect">
            <a:avLst/>
          </a:prstGeom>
        </p:spPr>
      </p:pic>
      <p:pic>
        <p:nvPicPr>
          <p:cNvPr id="11" name="Picture 10">
            <a:extLst>
              <a:ext uri="{FF2B5EF4-FFF2-40B4-BE49-F238E27FC236}">
                <a16:creationId xmlns:a16="http://schemas.microsoft.com/office/drawing/2014/main" id="{86AF64E0-EC3E-4072-AA56-3D57035A7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004" y="4982339"/>
            <a:ext cx="1115193" cy="718820"/>
          </a:xfrm>
          <a:prstGeom prst="rect">
            <a:avLst/>
          </a:prstGeom>
        </p:spPr>
      </p:pic>
      <p:sp>
        <p:nvSpPr>
          <p:cNvPr id="37" name="Rectangle 36">
            <a:extLst>
              <a:ext uri="{FF2B5EF4-FFF2-40B4-BE49-F238E27FC236}">
                <a16:creationId xmlns:a16="http://schemas.microsoft.com/office/drawing/2014/main" id="{D9F55A76-4909-4E53-A643-80CAA7F5526C}"/>
              </a:ext>
            </a:extLst>
          </p:cNvPr>
          <p:cNvSpPr/>
          <p:nvPr/>
        </p:nvSpPr>
        <p:spPr>
          <a:xfrm>
            <a:off x="1607263" y="4678740"/>
            <a:ext cx="8743228" cy="1323439"/>
          </a:xfrm>
          <a:prstGeom prst="rect">
            <a:avLst/>
          </a:prstGeom>
        </p:spPr>
        <p:txBody>
          <a:bodyPr wrap="square">
            <a:spAutoFit/>
          </a:bodyPr>
          <a:lstStyle/>
          <a:p>
            <a:pPr algn="just"/>
            <a:r>
              <a:rPr lang="vi-VN" sz="2000" b="1" dirty="0">
                <a:solidFill>
                  <a:srgbClr val="993300"/>
                </a:solidFill>
              </a:rPr>
              <a:t>Chàng kị sĩ và nàng công chúa đang sống trong lọ thủy tinh thì bị </a:t>
            </a:r>
            <a:r>
              <a:rPr lang="en-US" sz="2000" b="1" dirty="0">
                <a:solidFill>
                  <a:srgbClr val="993300"/>
                </a:solidFill>
              </a:rPr>
              <a:t>c</a:t>
            </a:r>
            <a:r>
              <a:rPr lang="vi-VN" sz="2000" b="1" dirty="0">
                <a:solidFill>
                  <a:srgbClr val="993300"/>
                </a:solidFill>
              </a:rPr>
              <a:t>huột cạy nắp lọ, tha nàng công chúa vào cống. Chàng kị sĩ đi tìm công chúa cũng bị chuột lừa vào cống. Hai người bột này cùng chạy trốn, thuyền lật</a:t>
            </a:r>
            <a:r>
              <a:rPr lang="en-US" sz="2000" b="1" dirty="0">
                <a:solidFill>
                  <a:srgbClr val="993300"/>
                </a:solidFill>
              </a:rPr>
              <a:t>,</a:t>
            </a:r>
            <a:r>
              <a:rPr lang="vi-VN" sz="2000" b="1" dirty="0">
                <a:solidFill>
                  <a:srgbClr val="993300"/>
                </a:solidFill>
              </a:rPr>
              <a:t> đều bị ngấm nước, nhũn hết chân tay.</a:t>
            </a:r>
            <a:endParaRPr lang="en-US" sz="2000" b="1" dirty="0">
              <a:solidFill>
                <a:srgbClr val="993300"/>
              </a:solidFill>
            </a:endParaRPr>
          </a:p>
        </p:txBody>
      </p:sp>
      <p:sp>
        <p:nvSpPr>
          <p:cNvPr id="41" name="TextBox 40">
            <a:extLst>
              <a:ext uri="{FF2B5EF4-FFF2-40B4-BE49-F238E27FC236}">
                <a16:creationId xmlns:a16="http://schemas.microsoft.com/office/drawing/2014/main" id="{283ACE6E-7939-4981-8920-711940343ACE}"/>
              </a:ext>
            </a:extLst>
          </p:cNvPr>
          <p:cNvSpPr txBox="1"/>
          <p:nvPr/>
        </p:nvSpPr>
        <p:spPr>
          <a:xfrm>
            <a:off x="1049564" y="188684"/>
            <a:ext cx="6018893" cy="553998"/>
          </a:xfrm>
          <a:prstGeom prst="rect">
            <a:avLst/>
          </a:prstGeom>
          <a:noFill/>
        </p:spPr>
        <p:txBody>
          <a:bodyPr wrap="square" rtlCol="0">
            <a:spAutoFit/>
          </a:bodyPr>
          <a:lstStyle/>
          <a:p>
            <a:pPr algn="ctr"/>
            <a:r>
              <a:rPr lang="vi-VN" sz="3000" b="1" dirty="0"/>
              <a:t>Kể lại tai nạn của hai người bột</a:t>
            </a:r>
          </a:p>
        </p:txBody>
      </p:sp>
      <p:sp>
        <p:nvSpPr>
          <p:cNvPr id="8" name="Rectangle 7">
            <a:extLst>
              <a:ext uri="{FF2B5EF4-FFF2-40B4-BE49-F238E27FC236}">
                <a16:creationId xmlns:a16="http://schemas.microsoft.com/office/drawing/2014/main" id="{3BD24125-82E6-4FCA-8569-B60F426D77E0}"/>
              </a:ext>
            </a:extLst>
          </p:cNvPr>
          <p:cNvSpPr/>
          <p:nvPr/>
        </p:nvSpPr>
        <p:spPr>
          <a:xfrm>
            <a:off x="330200" y="928002"/>
            <a:ext cx="11324987" cy="3477875"/>
          </a:xfrm>
          <a:prstGeom prst="rect">
            <a:avLst/>
          </a:prstGeom>
        </p:spPr>
        <p:txBody>
          <a:bodyPr wrap="square">
            <a:spAutoFit/>
          </a:bodyPr>
          <a:lstStyle/>
          <a:p>
            <a:pPr algn="just"/>
            <a:r>
              <a:rPr lang="en-US" sz="2000" dirty="0">
                <a:solidFill>
                  <a:srgbClr val="000000"/>
                </a:solidFill>
              </a:rPr>
              <a:t>	</a:t>
            </a:r>
            <a:r>
              <a:rPr lang="vi-VN" sz="2000" dirty="0"/>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endParaRPr lang="en-US" sz="2000" dirty="0"/>
          </a:p>
          <a:p>
            <a:pPr algn="just"/>
            <a:r>
              <a:rPr lang="en-US" sz="2000" dirty="0"/>
              <a:t>	</a:t>
            </a:r>
            <a:r>
              <a:rPr lang="vi-VN" sz="2000" dirty="0"/>
              <a:t>- Kẻ nào đã bắt nàng tới đây?</a:t>
            </a:r>
          </a:p>
          <a:p>
            <a:pPr algn="just"/>
            <a:r>
              <a:rPr lang="en-US" sz="2000" dirty="0"/>
              <a:t>	</a:t>
            </a:r>
            <a:r>
              <a:rPr lang="vi-VN" sz="2000" dirty="0"/>
              <a:t>- Chuột.</a:t>
            </a:r>
          </a:p>
          <a:p>
            <a:pPr algn="just"/>
            <a:r>
              <a:rPr lang="en-US" sz="2000" dirty="0"/>
              <a:t>	</a:t>
            </a:r>
            <a:r>
              <a:rPr lang="vi-VN" sz="2000" dirty="0"/>
              <a:t>- Lầu son của nàng đâu?</a:t>
            </a:r>
          </a:p>
          <a:p>
            <a:pPr algn="just"/>
            <a:r>
              <a:rPr lang="en-US" sz="2000" dirty="0"/>
              <a:t>	</a:t>
            </a:r>
            <a:r>
              <a:rPr lang="vi-VN" sz="2000" dirty="0"/>
              <a:t>- Chuột ăn rồi!</a:t>
            </a:r>
          </a:p>
          <a:p>
            <a:pPr algn="just"/>
            <a:r>
              <a:rPr lang="en-US" sz="2000" dirty="0"/>
              <a:t>	</a:t>
            </a:r>
            <a:r>
              <a:rPr lang="vi-VN" sz="2000" dirty="0"/>
              <a:t>Chàng kị sĩ hoảng hốt, biết mình bị lừa, vội dìu công chúa chạy trốn.</a:t>
            </a:r>
            <a:endParaRPr lang="en-US" sz="2000" dirty="0"/>
          </a:p>
          <a:p>
            <a:pPr algn="just"/>
            <a:r>
              <a:rPr lang="en-US" sz="2000" dirty="0">
                <a:solidFill>
                  <a:srgbClr val="000000"/>
                </a:solidFill>
              </a:rPr>
              <a:t>	</a:t>
            </a:r>
            <a:r>
              <a:rPr lang="vi-VN" sz="2000" dirty="0"/>
              <a:t>Chiếc thuyền mảnh trôi qua cống ra con ngòi. Gặp nước xoáy, thuyền lật, cả hai bị ngấm nước, nhũn cả chân tay.</a:t>
            </a:r>
          </a:p>
        </p:txBody>
      </p:sp>
    </p:spTree>
    <p:extLst>
      <p:ext uri="{BB962C8B-B14F-4D97-AF65-F5344CB8AC3E}">
        <p14:creationId xmlns:p14="http://schemas.microsoft.com/office/powerpoint/2010/main" val="33116385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31" grpId="0" animBg="1"/>
      <p:bldP spid="32" grpId="0" animBg="1"/>
      <p:bldP spid="33" grpId="0" animBg="1"/>
      <p:bldP spid="34" grpId="0" animBg="1"/>
      <p:bldP spid="35" grpId="0" animBg="1"/>
      <p:bldP spid="36" grpId="0" animBg="1"/>
      <p:bldP spid="37" grpId="0"/>
      <p:bldP spid="41"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7" name="Rectangle: Rounded Corners 6">
            <a:extLst>
              <a:ext uri="{FF2B5EF4-FFF2-40B4-BE49-F238E27FC236}">
                <a16:creationId xmlns:a16="http://schemas.microsoft.com/office/drawing/2014/main" id="{5CA95179-E7DA-4B89-A554-DBB2EEF7BA18}"/>
              </a:ext>
            </a:extLst>
          </p:cNvPr>
          <p:cNvSpPr/>
          <p:nvPr/>
        </p:nvSpPr>
        <p:spPr>
          <a:xfrm>
            <a:off x="9791699" y="970642"/>
            <a:ext cx="1822545"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31" name="Rectangle: Rounded Corners 30">
            <a:extLst>
              <a:ext uri="{FF2B5EF4-FFF2-40B4-BE49-F238E27FC236}">
                <a16:creationId xmlns:a16="http://schemas.microsoft.com/office/drawing/2014/main" id="{ACDF7A69-A477-4623-94AC-F65F316A6EE4}"/>
              </a:ext>
            </a:extLst>
          </p:cNvPr>
          <p:cNvSpPr/>
          <p:nvPr/>
        </p:nvSpPr>
        <p:spPr>
          <a:xfrm>
            <a:off x="418273" y="1338943"/>
            <a:ext cx="5538027"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377371" y="-199576"/>
            <a:ext cx="11132458" cy="1070433"/>
          </a:xfrm>
          <a:prstGeom prst="rect">
            <a:avLst/>
          </a:prstGeom>
        </p:spPr>
      </p:pic>
      <p:pic>
        <p:nvPicPr>
          <p:cNvPr id="3" name="Picture 2">
            <a:extLst>
              <a:ext uri="{FF2B5EF4-FFF2-40B4-BE49-F238E27FC236}">
                <a16:creationId xmlns:a16="http://schemas.microsoft.com/office/drawing/2014/main" id="{492022C8-FD7F-4288-84D8-1FC1C1630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150" y="4819650"/>
            <a:ext cx="2476500" cy="2476500"/>
          </a:xfrm>
          <a:prstGeom prst="rect">
            <a:avLst/>
          </a:prstGeom>
        </p:spPr>
      </p:pic>
      <p:pic>
        <p:nvPicPr>
          <p:cNvPr id="11" name="Picture 10">
            <a:extLst>
              <a:ext uri="{FF2B5EF4-FFF2-40B4-BE49-F238E27FC236}">
                <a16:creationId xmlns:a16="http://schemas.microsoft.com/office/drawing/2014/main" id="{86AF64E0-EC3E-4072-AA56-3D57035A7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54" y="5172839"/>
            <a:ext cx="1115193" cy="718820"/>
          </a:xfrm>
          <a:prstGeom prst="rect">
            <a:avLst/>
          </a:prstGeom>
        </p:spPr>
      </p:pic>
      <p:sp>
        <p:nvSpPr>
          <p:cNvPr id="37" name="Rectangle 36">
            <a:extLst>
              <a:ext uri="{FF2B5EF4-FFF2-40B4-BE49-F238E27FC236}">
                <a16:creationId xmlns:a16="http://schemas.microsoft.com/office/drawing/2014/main" id="{D9F55A76-4909-4E53-A643-80CAA7F5526C}"/>
              </a:ext>
            </a:extLst>
          </p:cNvPr>
          <p:cNvSpPr/>
          <p:nvPr/>
        </p:nvSpPr>
        <p:spPr>
          <a:xfrm>
            <a:off x="1593616" y="5204463"/>
            <a:ext cx="8587615" cy="800219"/>
          </a:xfrm>
          <a:prstGeom prst="rect">
            <a:avLst/>
          </a:prstGeom>
        </p:spPr>
        <p:txBody>
          <a:bodyPr wrap="square">
            <a:spAutoFit/>
          </a:bodyPr>
          <a:lstStyle/>
          <a:p>
            <a:r>
              <a:rPr lang="vi-VN" sz="2300" b="1" dirty="0">
                <a:solidFill>
                  <a:srgbClr val="993300"/>
                </a:solidFill>
              </a:rPr>
              <a:t>Khi thấy hai người bột bị nạn, Đất Nung liền nhảy xuống, vớt cả hai lên bờ phơi nắng cho se bột lại.</a:t>
            </a:r>
            <a:endParaRPr lang="en-US" sz="2300" b="1" dirty="0">
              <a:solidFill>
                <a:srgbClr val="993300"/>
              </a:solidFill>
            </a:endParaRPr>
          </a:p>
        </p:txBody>
      </p:sp>
      <p:sp>
        <p:nvSpPr>
          <p:cNvPr id="41" name="TextBox 40">
            <a:extLst>
              <a:ext uri="{FF2B5EF4-FFF2-40B4-BE49-F238E27FC236}">
                <a16:creationId xmlns:a16="http://schemas.microsoft.com/office/drawing/2014/main" id="{283ACE6E-7939-4981-8920-711940343ACE}"/>
              </a:ext>
            </a:extLst>
          </p:cNvPr>
          <p:cNvSpPr txBox="1"/>
          <p:nvPr/>
        </p:nvSpPr>
        <p:spPr>
          <a:xfrm>
            <a:off x="1006022" y="159655"/>
            <a:ext cx="9574893" cy="553998"/>
          </a:xfrm>
          <a:prstGeom prst="rect">
            <a:avLst/>
          </a:prstGeom>
          <a:noFill/>
        </p:spPr>
        <p:txBody>
          <a:bodyPr wrap="square" rtlCol="0">
            <a:spAutoFit/>
          </a:bodyPr>
          <a:lstStyle/>
          <a:p>
            <a:pPr algn="ctr"/>
            <a:r>
              <a:rPr lang="vi-VN" sz="3000" b="1" dirty="0"/>
              <a:t>Đất Nung đã làm gì khi thấy hai người bột gặp nạn?</a:t>
            </a:r>
          </a:p>
        </p:txBody>
      </p:sp>
      <p:pic>
        <p:nvPicPr>
          <p:cNvPr id="16" name="Picture 15">
            <a:extLst>
              <a:ext uri="{FF2B5EF4-FFF2-40B4-BE49-F238E27FC236}">
                <a16:creationId xmlns:a16="http://schemas.microsoft.com/office/drawing/2014/main" id="{6F1747D1-B988-40DA-9DE4-4B0C194B9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54" y="5021668"/>
            <a:ext cx="1115193" cy="718820"/>
          </a:xfrm>
          <a:prstGeom prst="rect">
            <a:avLst/>
          </a:prstGeom>
        </p:spPr>
      </p:pic>
      <p:sp>
        <p:nvSpPr>
          <p:cNvPr id="17" name="Rectangle 16">
            <a:extLst>
              <a:ext uri="{FF2B5EF4-FFF2-40B4-BE49-F238E27FC236}">
                <a16:creationId xmlns:a16="http://schemas.microsoft.com/office/drawing/2014/main" id="{04BAD279-4404-49E1-9BEC-75E083075E2A}"/>
              </a:ext>
            </a:extLst>
          </p:cNvPr>
          <p:cNvSpPr/>
          <p:nvPr/>
        </p:nvSpPr>
        <p:spPr>
          <a:xfrm>
            <a:off x="1593616" y="5053292"/>
            <a:ext cx="8464784" cy="1154162"/>
          </a:xfrm>
          <a:prstGeom prst="rect">
            <a:avLst/>
          </a:prstGeom>
        </p:spPr>
        <p:txBody>
          <a:bodyPr wrap="square">
            <a:spAutoFit/>
          </a:bodyPr>
          <a:lstStyle/>
          <a:p>
            <a:pPr algn="just"/>
            <a:r>
              <a:rPr lang="en-US" sz="2300" b="1" dirty="0" err="1">
                <a:solidFill>
                  <a:srgbClr val="993300"/>
                </a:solidFill>
              </a:rPr>
              <a:t>Vì</a:t>
            </a:r>
            <a:r>
              <a:rPr lang="en-US" sz="2300" b="1" dirty="0">
                <a:solidFill>
                  <a:srgbClr val="993300"/>
                </a:solidFill>
              </a:rPr>
              <a:t> </a:t>
            </a:r>
            <a:r>
              <a:rPr lang="en-US" sz="2300" b="1" dirty="0" err="1">
                <a:solidFill>
                  <a:srgbClr val="993300"/>
                </a:solidFill>
              </a:rPr>
              <a:t>Đất</a:t>
            </a:r>
            <a:r>
              <a:rPr lang="en-US" sz="2300" b="1" dirty="0">
                <a:solidFill>
                  <a:srgbClr val="993300"/>
                </a:solidFill>
              </a:rPr>
              <a:t> </a:t>
            </a:r>
            <a:r>
              <a:rPr lang="en-US" sz="2300" b="1" dirty="0" err="1">
                <a:solidFill>
                  <a:srgbClr val="993300"/>
                </a:solidFill>
              </a:rPr>
              <a:t>Nung</a:t>
            </a:r>
            <a:r>
              <a:rPr lang="en-US" sz="2300" b="1" dirty="0">
                <a:solidFill>
                  <a:srgbClr val="993300"/>
                </a:solidFill>
              </a:rPr>
              <a:t> </a:t>
            </a:r>
            <a:r>
              <a:rPr lang="en-US" sz="2300" b="1" dirty="0" err="1">
                <a:solidFill>
                  <a:srgbClr val="993300"/>
                </a:solidFill>
              </a:rPr>
              <a:t>đã</a:t>
            </a:r>
            <a:r>
              <a:rPr lang="en-US" sz="2300" b="1" dirty="0">
                <a:solidFill>
                  <a:srgbClr val="993300"/>
                </a:solidFill>
              </a:rPr>
              <a:t> </a:t>
            </a:r>
            <a:r>
              <a:rPr lang="en-US" sz="2300" b="1" dirty="0" err="1">
                <a:solidFill>
                  <a:srgbClr val="993300"/>
                </a:solidFill>
              </a:rPr>
              <a:t>được</a:t>
            </a:r>
            <a:r>
              <a:rPr lang="en-US" sz="2300" b="1" dirty="0">
                <a:solidFill>
                  <a:srgbClr val="993300"/>
                </a:solidFill>
              </a:rPr>
              <a:t> </a:t>
            </a:r>
            <a:r>
              <a:rPr lang="en-US" sz="2300" b="1" dirty="0" err="1">
                <a:solidFill>
                  <a:srgbClr val="993300"/>
                </a:solidFill>
              </a:rPr>
              <a:t>nung</a:t>
            </a:r>
            <a:r>
              <a:rPr lang="en-US" sz="2300" b="1" dirty="0">
                <a:solidFill>
                  <a:srgbClr val="993300"/>
                </a:solidFill>
              </a:rPr>
              <a:t> </a:t>
            </a:r>
            <a:r>
              <a:rPr lang="en-US" sz="2300" b="1" dirty="0" err="1">
                <a:solidFill>
                  <a:srgbClr val="993300"/>
                </a:solidFill>
              </a:rPr>
              <a:t>trong</a:t>
            </a:r>
            <a:r>
              <a:rPr lang="en-US" sz="2300" b="1" dirty="0">
                <a:solidFill>
                  <a:srgbClr val="993300"/>
                </a:solidFill>
              </a:rPr>
              <a:t> </a:t>
            </a:r>
            <a:r>
              <a:rPr lang="en-US" sz="2300" b="1" dirty="0" err="1">
                <a:solidFill>
                  <a:srgbClr val="993300"/>
                </a:solidFill>
              </a:rPr>
              <a:t>lửa</a:t>
            </a:r>
            <a:r>
              <a:rPr lang="en-US" sz="2300" b="1" dirty="0">
                <a:solidFill>
                  <a:srgbClr val="993300"/>
                </a:solidFill>
              </a:rPr>
              <a:t>, </a:t>
            </a:r>
            <a:r>
              <a:rPr lang="en-US" sz="2300" b="1" dirty="0" err="1">
                <a:solidFill>
                  <a:srgbClr val="993300"/>
                </a:solidFill>
              </a:rPr>
              <a:t>chịu</a:t>
            </a:r>
            <a:r>
              <a:rPr lang="en-US" sz="2300" b="1" dirty="0">
                <a:solidFill>
                  <a:srgbClr val="993300"/>
                </a:solidFill>
              </a:rPr>
              <a:t> </a:t>
            </a:r>
            <a:r>
              <a:rPr lang="en-US" sz="2300" b="1" dirty="0" err="1">
                <a:solidFill>
                  <a:srgbClr val="993300"/>
                </a:solidFill>
              </a:rPr>
              <a:t>được</a:t>
            </a:r>
            <a:r>
              <a:rPr lang="en-US" sz="2300" b="1" dirty="0">
                <a:solidFill>
                  <a:srgbClr val="993300"/>
                </a:solidFill>
              </a:rPr>
              <a:t> </a:t>
            </a:r>
            <a:r>
              <a:rPr lang="en-US" sz="2300" b="1" dirty="0" err="1">
                <a:solidFill>
                  <a:srgbClr val="993300"/>
                </a:solidFill>
              </a:rPr>
              <a:t>nắng</a:t>
            </a:r>
            <a:r>
              <a:rPr lang="en-US" sz="2300" b="1" dirty="0">
                <a:solidFill>
                  <a:srgbClr val="993300"/>
                </a:solidFill>
              </a:rPr>
              <a:t>, </a:t>
            </a:r>
            <a:r>
              <a:rPr lang="en-US" sz="2300" b="1" dirty="0" err="1">
                <a:solidFill>
                  <a:srgbClr val="993300"/>
                </a:solidFill>
              </a:rPr>
              <a:t>mưa</a:t>
            </a:r>
            <a:r>
              <a:rPr lang="en-US" sz="2300" b="1" dirty="0">
                <a:solidFill>
                  <a:srgbClr val="993300"/>
                </a:solidFill>
              </a:rPr>
              <a:t> </a:t>
            </a:r>
            <a:r>
              <a:rPr lang="en-US" sz="2300" b="1" dirty="0" err="1">
                <a:solidFill>
                  <a:srgbClr val="993300"/>
                </a:solidFill>
              </a:rPr>
              <a:t>nên</a:t>
            </a:r>
            <a:r>
              <a:rPr lang="en-US" sz="2300" b="1" dirty="0">
                <a:solidFill>
                  <a:srgbClr val="993300"/>
                </a:solidFill>
              </a:rPr>
              <a:t> </a:t>
            </a:r>
            <a:r>
              <a:rPr lang="en-US" sz="2300" b="1" dirty="0" err="1">
                <a:solidFill>
                  <a:srgbClr val="993300"/>
                </a:solidFill>
              </a:rPr>
              <a:t>không</a:t>
            </a:r>
            <a:r>
              <a:rPr lang="en-US" sz="2300" b="1" dirty="0">
                <a:solidFill>
                  <a:srgbClr val="993300"/>
                </a:solidFill>
              </a:rPr>
              <a:t> </a:t>
            </a:r>
            <a:r>
              <a:rPr lang="en-US" sz="2300" b="1" dirty="0" err="1">
                <a:solidFill>
                  <a:srgbClr val="993300"/>
                </a:solidFill>
              </a:rPr>
              <a:t>sợ</a:t>
            </a:r>
            <a:r>
              <a:rPr lang="en-US" sz="2300" b="1" dirty="0">
                <a:solidFill>
                  <a:srgbClr val="993300"/>
                </a:solidFill>
              </a:rPr>
              <a:t> </a:t>
            </a:r>
            <a:r>
              <a:rPr lang="en-US" sz="2300" b="1" dirty="0" err="1">
                <a:solidFill>
                  <a:srgbClr val="993300"/>
                </a:solidFill>
              </a:rPr>
              <a:t>nước</a:t>
            </a:r>
            <a:r>
              <a:rPr lang="en-US" sz="2300" b="1" dirty="0">
                <a:solidFill>
                  <a:srgbClr val="993300"/>
                </a:solidFill>
              </a:rPr>
              <a:t>, </a:t>
            </a:r>
            <a:r>
              <a:rPr lang="en-US" sz="2300" b="1" dirty="0" err="1">
                <a:solidFill>
                  <a:srgbClr val="993300"/>
                </a:solidFill>
              </a:rPr>
              <a:t>không</a:t>
            </a:r>
            <a:r>
              <a:rPr lang="en-US" sz="2300" b="1" dirty="0">
                <a:solidFill>
                  <a:srgbClr val="993300"/>
                </a:solidFill>
              </a:rPr>
              <a:t> </a:t>
            </a:r>
            <a:r>
              <a:rPr lang="en-US" sz="2300" b="1" dirty="0" err="1">
                <a:solidFill>
                  <a:srgbClr val="993300"/>
                </a:solidFill>
              </a:rPr>
              <a:t>sợ</a:t>
            </a:r>
            <a:r>
              <a:rPr lang="en-US" sz="2300" b="1" dirty="0">
                <a:solidFill>
                  <a:srgbClr val="993300"/>
                </a:solidFill>
              </a:rPr>
              <a:t> </a:t>
            </a:r>
            <a:r>
              <a:rPr lang="en-US" sz="2300" b="1" dirty="0" err="1">
                <a:solidFill>
                  <a:srgbClr val="993300"/>
                </a:solidFill>
              </a:rPr>
              <a:t>nhũn</a:t>
            </a:r>
            <a:r>
              <a:rPr lang="en-US" sz="2300" b="1" dirty="0">
                <a:solidFill>
                  <a:srgbClr val="993300"/>
                </a:solidFill>
              </a:rPr>
              <a:t> </a:t>
            </a:r>
            <a:r>
              <a:rPr lang="en-US" sz="2300" b="1" dirty="0" err="1">
                <a:solidFill>
                  <a:srgbClr val="993300"/>
                </a:solidFill>
              </a:rPr>
              <a:t>tay</a:t>
            </a:r>
            <a:r>
              <a:rPr lang="en-US" sz="2300" b="1" dirty="0">
                <a:solidFill>
                  <a:srgbClr val="993300"/>
                </a:solidFill>
              </a:rPr>
              <a:t> </a:t>
            </a:r>
            <a:r>
              <a:rPr lang="en-US" sz="2300" b="1" dirty="0" err="1">
                <a:solidFill>
                  <a:srgbClr val="993300"/>
                </a:solidFill>
              </a:rPr>
              <a:t>chân</a:t>
            </a:r>
            <a:r>
              <a:rPr lang="en-US" sz="2300" b="1" dirty="0">
                <a:solidFill>
                  <a:srgbClr val="993300"/>
                </a:solidFill>
              </a:rPr>
              <a:t> </a:t>
            </a:r>
            <a:r>
              <a:rPr lang="en-US" sz="2300" b="1" dirty="0" err="1">
                <a:solidFill>
                  <a:srgbClr val="993300"/>
                </a:solidFill>
              </a:rPr>
              <a:t>như</a:t>
            </a:r>
            <a:r>
              <a:rPr lang="en-US" sz="2300" b="1" dirty="0">
                <a:solidFill>
                  <a:srgbClr val="993300"/>
                </a:solidFill>
              </a:rPr>
              <a:t> </a:t>
            </a:r>
            <a:r>
              <a:rPr lang="en-US" sz="2300" b="1" dirty="0" err="1">
                <a:solidFill>
                  <a:srgbClr val="993300"/>
                </a:solidFill>
              </a:rPr>
              <a:t>hai</a:t>
            </a:r>
            <a:r>
              <a:rPr lang="en-US" sz="2300" b="1" dirty="0">
                <a:solidFill>
                  <a:srgbClr val="993300"/>
                </a:solidFill>
              </a:rPr>
              <a:t> </a:t>
            </a:r>
            <a:r>
              <a:rPr lang="en-US" sz="2300" b="1" dirty="0" err="1">
                <a:solidFill>
                  <a:srgbClr val="993300"/>
                </a:solidFill>
              </a:rPr>
              <a:t>người</a:t>
            </a:r>
            <a:r>
              <a:rPr lang="en-US" sz="2300" b="1" dirty="0">
                <a:solidFill>
                  <a:srgbClr val="993300"/>
                </a:solidFill>
              </a:rPr>
              <a:t> </a:t>
            </a:r>
            <a:r>
              <a:rPr lang="en-US" sz="2300" b="1" dirty="0" err="1">
                <a:solidFill>
                  <a:srgbClr val="993300"/>
                </a:solidFill>
              </a:rPr>
              <a:t>bột</a:t>
            </a:r>
            <a:r>
              <a:rPr lang="en-US" sz="2300" b="1" dirty="0">
                <a:solidFill>
                  <a:srgbClr val="993300"/>
                </a:solidFill>
              </a:rPr>
              <a:t>.</a:t>
            </a:r>
          </a:p>
        </p:txBody>
      </p:sp>
      <p:pic>
        <p:nvPicPr>
          <p:cNvPr id="18" name="Picture 17">
            <a:extLst>
              <a:ext uri="{FF2B5EF4-FFF2-40B4-BE49-F238E27FC236}">
                <a16:creationId xmlns:a16="http://schemas.microsoft.com/office/drawing/2014/main" id="{10794418-8DE2-4EEF-83CA-0E796126CBF0}"/>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396421" y="-180526"/>
            <a:ext cx="11132458" cy="1070433"/>
          </a:xfrm>
          <a:prstGeom prst="rect">
            <a:avLst/>
          </a:prstGeom>
        </p:spPr>
      </p:pic>
      <p:sp>
        <p:nvSpPr>
          <p:cNvPr id="19" name="TextBox 18">
            <a:extLst>
              <a:ext uri="{FF2B5EF4-FFF2-40B4-BE49-F238E27FC236}">
                <a16:creationId xmlns:a16="http://schemas.microsoft.com/office/drawing/2014/main" id="{910FA717-1553-4A33-A542-FFD9B2ED1C55}"/>
              </a:ext>
            </a:extLst>
          </p:cNvPr>
          <p:cNvSpPr txBox="1"/>
          <p:nvPr/>
        </p:nvSpPr>
        <p:spPr>
          <a:xfrm>
            <a:off x="1025072" y="178705"/>
            <a:ext cx="9776278" cy="553998"/>
          </a:xfrm>
          <a:prstGeom prst="rect">
            <a:avLst/>
          </a:prstGeom>
          <a:noFill/>
        </p:spPr>
        <p:txBody>
          <a:bodyPr wrap="square" rtlCol="0">
            <a:spAutoFit/>
          </a:bodyPr>
          <a:lstStyle/>
          <a:p>
            <a:pPr algn="ctr"/>
            <a:r>
              <a:rPr lang="en-US" sz="3000" b="1" dirty="0" err="1"/>
              <a:t>Tại</a:t>
            </a:r>
            <a:r>
              <a:rPr lang="en-US" sz="3000" b="1" dirty="0"/>
              <a:t> </a:t>
            </a:r>
            <a:r>
              <a:rPr lang="en-US" sz="3000" b="1" dirty="0" err="1"/>
              <a:t>sao</a:t>
            </a:r>
            <a:r>
              <a:rPr lang="en-US" sz="3000" b="1" dirty="0"/>
              <a:t> </a:t>
            </a:r>
            <a:r>
              <a:rPr lang="en-US" sz="3000" b="1" dirty="0" err="1"/>
              <a:t>Đất</a:t>
            </a:r>
            <a:r>
              <a:rPr lang="en-US" sz="3000" b="1" dirty="0"/>
              <a:t> </a:t>
            </a:r>
            <a:r>
              <a:rPr lang="en-US" sz="3000" b="1" dirty="0" err="1"/>
              <a:t>Nung</a:t>
            </a:r>
            <a:r>
              <a:rPr lang="en-US" sz="3000" b="1" dirty="0"/>
              <a:t> </a:t>
            </a:r>
            <a:r>
              <a:rPr lang="en-US" sz="3000" b="1" dirty="0" err="1"/>
              <a:t>có</a:t>
            </a:r>
            <a:r>
              <a:rPr lang="en-US" sz="3000" b="1" dirty="0"/>
              <a:t> </a:t>
            </a:r>
            <a:r>
              <a:rPr lang="en-US" sz="3000" b="1" dirty="0" err="1"/>
              <a:t>thể</a:t>
            </a:r>
            <a:r>
              <a:rPr lang="en-US" sz="3000" b="1" dirty="0"/>
              <a:t> </a:t>
            </a:r>
            <a:r>
              <a:rPr lang="en-US" sz="3000" b="1" dirty="0" err="1"/>
              <a:t>nhảy</a:t>
            </a:r>
            <a:r>
              <a:rPr lang="en-US" sz="3000" b="1" dirty="0"/>
              <a:t> </a:t>
            </a:r>
            <a:r>
              <a:rPr lang="en-US" sz="3000" b="1" dirty="0" err="1"/>
              <a:t>xuống</a:t>
            </a:r>
            <a:r>
              <a:rPr lang="en-US" sz="3000" b="1" dirty="0"/>
              <a:t> </a:t>
            </a:r>
            <a:r>
              <a:rPr lang="en-US" sz="3000" b="1" dirty="0" err="1"/>
              <a:t>nước</a:t>
            </a:r>
            <a:r>
              <a:rPr lang="en-US" sz="3000" b="1" dirty="0"/>
              <a:t> </a:t>
            </a:r>
            <a:r>
              <a:rPr lang="en-US" sz="3000" b="1" dirty="0" err="1"/>
              <a:t>cứu</a:t>
            </a:r>
            <a:r>
              <a:rPr lang="en-US" sz="3000" b="1" dirty="0"/>
              <a:t> </a:t>
            </a:r>
            <a:r>
              <a:rPr lang="en-US" sz="3000" b="1" dirty="0" err="1"/>
              <a:t>bạn</a:t>
            </a:r>
            <a:r>
              <a:rPr lang="en-US" sz="3000" b="1" dirty="0"/>
              <a:t>?</a:t>
            </a:r>
            <a:endParaRPr lang="vi-VN" sz="3000" b="1" dirty="0"/>
          </a:p>
        </p:txBody>
      </p:sp>
      <p:sp>
        <p:nvSpPr>
          <p:cNvPr id="21" name="Rectangle: Rounded Corners 20">
            <a:extLst>
              <a:ext uri="{FF2B5EF4-FFF2-40B4-BE49-F238E27FC236}">
                <a16:creationId xmlns:a16="http://schemas.microsoft.com/office/drawing/2014/main" id="{2B9A9203-FAC3-4A1A-9407-F7CC37B0BE8E}"/>
              </a:ext>
            </a:extLst>
          </p:cNvPr>
          <p:cNvSpPr/>
          <p:nvPr/>
        </p:nvSpPr>
        <p:spPr>
          <a:xfrm>
            <a:off x="2533677" y="2403467"/>
            <a:ext cx="9066920"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22" name="Rectangle: Rounded Corners 21">
            <a:extLst>
              <a:ext uri="{FF2B5EF4-FFF2-40B4-BE49-F238E27FC236}">
                <a16:creationId xmlns:a16="http://schemas.microsoft.com/office/drawing/2014/main" id="{CAA70D3B-1247-4B15-8EE6-82BCFBE7CA9C}"/>
              </a:ext>
            </a:extLst>
          </p:cNvPr>
          <p:cNvSpPr/>
          <p:nvPr/>
        </p:nvSpPr>
        <p:spPr>
          <a:xfrm>
            <a:off x="445571" y="2731013"/>
            <a:ext cx="783154" cy="341086"/>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8" name="Rectangle 7">
            <a:extLst>
              <a:ext uri="{FF2B5EF4-FFF2-40B4-BE49-F238E27FC236}">
                <a16:creationId xmlns:a16="http://schemas.microsoft.com/office/drawing/2014/main" id="{3BD24125-82E6-4FCA-8569-B60F426D77E0}"/>
              </a:ext>
            </a:extLst>
          </p:cNvPr>
          <p:cNvSpPr/>
          <p:nvPr/>
        </p:nvSpPr>
        <p:spPr>
          <a:xfrm>
            <a:off x="341195" y="928002"/>
            <a:ext cx="11371834" cy="3985706"/>
          </a:xfrm>
          <a:prstGeom prst="rect">
            <a:avLst/>
          </a:prstGeom>
        </p:spPr>
        <p:txBody>
          <a:bodyPr wrap="square">
            <a:spAutoFit/>
          </a:bodyPr>
          <a:lstStyle/>
          <a:p>
            <a:pPr algn="just"/>
            <a:r>
              <a:rPr lang="en-US" sz="2300" dirty="0">
                <a:solidFill>
                  <a:srgbClr val="000000"/>
                </a:solidFill>
              </a:rPr>
              <a:t>	</a:t>
            </a:r>
            <a:r>
              <a:rPr lang="vi-VN" sz="2300" dirty="0"/>
              <a:t>Lúc ấy, Đất Nung đang đi dọc bờ con ngòi. Thấy hai người bị nạn, chú liền nhảy xuống, vớt lên bờ phơi nắng cho se bột lại.</a:t>
            </a:r>
          </a:p>
          <a:p>
            <a:pPr algn="just"/>
            <a:r>
              <a:rPr lang="vi-VN" sz="2300" dirty="0"/>
              <a:t>	Hai người bột tỉnh dần, nhận ra bạn cũ thì lạ quá, kêu lên:</a:t>
            </a:r>
          </a:p>
          <a:p>
            <a:pPr algn="just"/>
            <a:r>
              <a:rPr lang="vi-VN" sz="2300" dirty="0"/>
              <a:t>	- Ôi, chính anh đã cứu chúng tôi đấy ư? Sao trông anh khác thế?</a:t>
            </a:r>
          </a:p>
          <a:p>
            <a:pPr algn="just"/>
            <a:r>
              <a:rPr lang="vi-VN" sz="2300" dirty="0"/>
              <a:t>	- Có gì đâu, tại tớ nung trong lửa. Bây giờ có thể phơi nắng, phơi mưa hàng đời người.</a:t>
            </a:r>
          </a:p>
          <a:p>
            <a:pPr algn="just"/>
            <a:r>
              <a:rPr lang="vi-VN" sz="2300" dirty="0"/>
              <a:t>	Nàng công chúa phục quá, thì thào với chàng kị sĩ:</a:t>
            </a:r>
          </a:p>
          <a:p>
            <a:pPr algn="just"/>
            <a:r>
              <a:rPr lang="vi-VN" sz="2300" dirty="0"/>
              <a:t>	- Thế mà chúng mình mới chìm xuống nước đã vữa ra.</a:t>
            </a:r>
          </a:p>
          <a:p>
            <a:pPr algn="just"/>
            <a:r>
              <a:rPr lang="en-US" sz="2300" dirty="0"/>
              <a:t>	</a:t>
            </a:r>
            <a:r>
              <a:rPr lang="vi-VN" sz="2300" dirty="0"/>
              <a:t>Đất Nung đánh một câu cộc tuếch:</a:t>
            </a:r>
          </a:p>
          <a:p>
            <a:pPr algn="just"/>
            <a:r>
              <a:rPr lang="vi-VN" sz="2300" dirty="0"/>
              <a:t>	- Vì các đằng ấy đựng trong lọ thủy tinh mà.</a:t>
            </a:r>
          </a:p>
          <a:p>
            <a:pPr algn="just"/>
            <a:r>
              <a:rPr lang="vi-VN" sz="2300" dirty="0"/>
              <a:t>															(Theo NGUYỄN KIÊN)</a:t>
            </a:r>
          </a:p>
        </p:txBody>
      </p:sp>
    </p:spTree>
    <p:extLst>
      <p:ext uri="{BB962C8B-B14F-4D97-AF65-F5344CB8AC3E}">
        <p14:creationId xmlns:p14="http://schemas.microsoft.com/office/powerpoint/2010/main" val="30539242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1" grpId="0" animBg="1"/>
      <p:bldP spid="31" grpId="1" animBg="1"/>
      <p:bldP spid="37" grpId="0"/>
      <p:bldP spid="37" grpId="1"/>
      <p:bldP spid="41" grpId="0"/>
      <p:bldP spid="41" grpId="1"/>
      <p:bldP spid="17" grpId="0"/>
      <p:bldP spid="19" grpId="0"/>
      <p:bldP spid="21" grpId="0" animBg="1"/>
      <p:bldP spid="22"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0" name="Picture 9">
            <a:extLst>
              <a:ext uri="{FF2B5EF4-FFF2-40B4-BE49-F238E27FC236}">
                <a16:creationId xmlns:a16="http://schemas.microsoft.com/office/drawing/2014/main" id="{5AB2762E-D653-45C6-ADA3-A02E5D0B6B43}"/>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61187" y="862309"/>
            <a:ext cx="8318090" cy="1615420"/>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8" name="TextBox 7">
            <a:extLst>
              <a:ext uri="{FF2B5EF4-FFF2-40B4-BE49-F238E27FC236}">
                <a16:creationId xmlns:a16="http://schemas.microsoft.com/office/drawing/2014/main" id="{32272A8B-499A-4E6E-A0A3-6756A1AB4946}"/>
              </a:ext>
            </a:extLst>
          </p:cNvPr>
          <p:cNvSpPr txBox="1"/>
          <p:nvPr/>
        </p:nvSpPr>
        <p:spPr>
          <a:xfrm>
            <a:off x="3149456" y="1233828"/>
            <a:ext cx="7308994" cy="1169551"/>
          </a:xfrm>
          <a:prstGeom prst="rect">
            <a:avLst/>
          </a:prstGeom>
          <a:noFill/>
        </p:spPr>
        <p:txBody>
          <a:bodyPr wrap="square" rtlCol="0">
            <a:spAutoFit/>
          </a:bodyPr>
          <a:lstStyle/>
          <a:p>
            <a:pPr algn="ctr">
              <a:spcBef>
                <a:spcPct val="50000"/>
              </a:spcBef>
            </a:pPr>
            <a:r>
              <a:rPr lang="en-US" sz="3500" b="1" dirty="0"/>
              <a:t>Theo </a:t>
            </a:r>
            <a:r>
              <a:rPr lang="en-US" sz="3500" b="1" dirty="0" err="1"/>
              <a:t>em</a:t>
            </a:r>
            <a:r>
              <a:rPr lang="en-US" sz="3500" b="1" dirty="0"/>
              <a:t>, </a:t>
            </a:r>
            <a:r>
              <a:rPr lang="en-US" sz="3500" b="1" dirty="0" err="1"/>
              <a:t>câu</a:t>
            </a:r>
            <a:r>
              <a:rPr lang="en-US" sz="3500" b="1" dirty="0"/>
              <a:t> </a:t>
            </a:r>
            <a:r>
              <a:rPr lang="en-US" sz="3500" b="1" dirty="0" err="1"/>
              <a:t>nói</a:t>
            </a:r>
            <a:r>
              <a:rPr lang="en-US" sz="3500" b="1" dirty="0"/>
              <a:t> </a:t>
            </a:r>
            <a:r>
              <a:rPr lang="en-US" sz="3500" b="1" dirty="0" err="1"/>
              <a:t>cộc</a:t>
            </a:r>
            <a:r>
              <a:rPr lang="en-US" sz="3500" b="1" dirty="0"/>
              <a:t> </a:t>
            </a:r>
            <a:r>
              <a:rPr lang="en-US" sz="3500" b="1" dirty="0" err="1"/>
              <a:t>tuếch</a:t>
            </a:r>
            <a:r>
              <a:rPr lang="en-US" sz="3500" b="1" dirty="0"/>
              <a:t> </a:t>
            </a:r>
            <a:r>
              <a:rPr lang="en-US" sz="3500" b="1" dirty="0" err="1"/>
              <a:t>của</a:t>
            </a:r>
            <a:r>
              <a:rPr lang="en-US" sz="3500" b="1" dirty="0"/>
              <a:t> </a:t>
            </a:r>
            <a:r>
              <a:rPr lang="en-US" sz="3500" b="1" dirty="0" err="1"/>
              <a:t>Đất</a:t>
            </a:r>
            <a:r>
              <a:rPr lang="en-US" sz="3500" b="1" dirty="0"/>
              <a:t> </a:t>
            </a:r>
            <a:r>
              <a:rPr lang="en-US" sz="3500" b="1" dirty="0" err="1"/>
              <a:t>Nung</a:t>
            </a:r>
            <a:r>
              <a:rPr lang="en-US" sz="3500" b="1" dirty="0"/>
              <a:t> </a:t>
            </a:r>
            <a:r>
              <a:rPr lang="en-US" sz="3500" b="1" dirty="0" err="1"/>
              <a:t>có</a:t>
            </a:r>
            <a:r>
              <a:rPr lang="en-US" sz="3500" b="1" dirty="0"/>
              <a:t> ý </a:t>
            </a:r>
            <a:r>
              <a:rPr lang="en-US" sz="3500" b="1" dirty="0" err="1"/>
              <a:t>nghĩa</a:t>
            </a:r>
            <a:r>
              <a:rPr lang="en-US" sz="3500" b="1" dirty="0"/>
              <a:t> </a:t>
            </a:r>
            <a:r>
              <a:rPr lang="en-US" sz="3500" b="1" dirty="0" err="1"/>
              <a:t>gì</a:t>
            </a:r>
            <a:r>
              <a:rPr lang="en-US" sz="3500" b="1" dirty="0"/>
              <a:t>?</a:t>
            </a:r>
            <a:endParaRPr lang="en-US" sz="3500" b="1" dirty="0">
              <a:solidFill>
                <a:schemeClr val="bg1"/>
              </a:solidFill>
            </a:endParaRPr>
          </a:p>
        </p:txBody>
      </p:sp>
      <p:sp>
        <p:nvSpPr>
          <p:cNvPr id="9" name="Rectangle 8">
            <a:extLst>
              <a:ext uri="{FF2B5EF4-FFF2-40B4-BE49-F238E27FC236}">
                <a16:creationId xmlns:a16="http://schemas.microsoft.com/office/drawing/2014/main" id="{DAAECD1A-B9A8-48D6-A2A9-71A368C202ED}"/>
              </a:ext>
            </a:extLst>
          </p:cNvPr>
          <p:cNvSpPr/>
          <p:nvPr/>
        </p:nvSpPr>
        <p:spPr>
          <a:xfrm>
            <a:off x="3143250" y="2727370"/>
            <a:ext cx="7600950" cy="2785378"/>
          </a:xfrm>
          <a:prstGeom prst="rect">
            <a:avLst/>
          </a:prstGeom>
        </p:spPr>
        <p:txBody>
          <a:bodyPr wrap="square">
            <a:spAutoFit/>
          </a:bodyPr>
          <a:lstStyle/>
          <a:p>
            <a:pPr algn="just"/>
            <a:r>
              <a:rPr lang="en-US" sz="3500" dirty="0">
                <a:solidFill>
                  <a:srgbClr val="000000"/>
                </a:solidFill>
              </a:rPr>
              <a:t>	</a:t>
            </a:r>
            <a:r>
              <a:rPr lang="vi-VN" sz="3500" dirty="0">
                <a:solidFill>
                  <a:srgbClr val="000000"/>
                </a:solidFill>
              </a:rPr>
              <a:t>Câu nói cộc tuếch của Đất Nung ở cuối truyện có nghĩa là cần phải chịu rèn luyện, thử thách khó khăn thì mới cứng rắn, chịu được nắng mưa mới trở thành người hữu ích được.</a:t>
            </a:r>
            <a:endParaRPr lang="en-US" sz="3500" dirty="0"/>
          </a:p>
        </p:txBody>
      </p:sp>
    </p:spTree>
    <p:extLst>
      <p:ext uri="{BB962C8B-B14F-4D97-AF65-F5344CB8AC3E}">
        <p14:creationId xmlns:p14="http://schemas.microsoft.com/office/powerpoint/2010/main" val="2755894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C6536-650A-461F-AB4B-4B9D5D9D3FFA}"/>
              </a:ext>
            </a:extLst>
          </p:cNvPr>
          <p:cNvGrpSpPr/>
          <p:nvPr/>
        </p:nvGrpSpPr>
        <p:grpSpPr>
          <a:xfrm>
            <a:off x="2005781" y="648929"/>
            <a:ext cx="9810650" cy="5692878"/>
            <a:chOff x="2005781" y="648929"/>
            <a:chExt cx="9810650" cy="5692878"/>
          </a:xfrm>
        </p:grpSpPr>
        <p:sp>
          <p:nvSpPr>
            <p:cNvPr id="6" name="Freeform: Shape 5">
              <a:extLst>
                <a:ext uri="{FF2B5EF4-FFF2-40B4-BE49-F238E27FC236}">
                  <a16:creationId xmlns:a16="http://schemas.microsoft.com/office/drawing/2014/main" id="{C42D6D2C-A882-4D0E-8F31-B90C6AEB747E}"/>
                </a:ext>
              </a:extLst>
            </p:cNvPr>
            <p:cNvSpPr/>
            <p:nvPr/>
          </p:nvSpPr>
          <p:spPr>
            <a:xfrm>
              <a:off x="2418735" y="855406"/>
              <a:ext cx="9173497" cy="5279923"/>
            </a:xfrm>
            <a:custGeom>
              <a:avLst/>
              <a:gdLst>
                <a:gd name="connsiteX0" fmla="*/ 0 w 9173497"/>
                <a:gd name="connsiteY0" fmla="*/ 88491 h 5279923"/>
                <a:gd name="connsiteX1" fmla="*/ 8967020 w 9173497"/>
                <a:gd name="connsiteY1" fmla="*/ 0 h 5279923"/>
                <a:gd name="connsiteX2" fmla="*/ 8967020 w 9173497"/>
                <a:gd name="connsiteY2" fmla="*/ 2123768 h 5279923"/>
                <a:gd name="connsiteX3" fmla="*/ 8967020 w 9173497"/>
                <a:gd name="connsiteY3" fmla="*/ 3598607 h 5279923"/>
                <a:gd name="connsiteX4" fmla="*/ 9055510 w 9173497"/>
                <a:gd name="connsiteY4" fmla="*/ 4660491 h 5279923"/>
                <a:gd name="connsiteX5" fmla="*/ 9173497 w 9173497"/>
                <a:gd name="connsiteY5" fmla="*/ 5073446 h 5279923"/>
                <a:gd name="connsiteX6" fmla="*/ 8790039 w 9173497"/>
                <a:gd name="connsiteY6" fmla="*/ 5279923 h 5279923"/>
                <a:gd name="connsiteX7" fmla="*/ 383459 w 9173497"/>
                <a:gd name="connsiteY7" fmla="*/ 5279923 h 5279923"/>
                <a:gd name="connsiteX8" fmla="*/ 29497 w 9173497"/>
                <a:gd name="connsiteY8" fmla="*/ 5279923 h 5279923"/>
                <a:gd name="connsiteX9" fmla="*/ 58994 w 9173497"/>
                <a:gd name="connsiteY9" fmla="*/ 3362633 h 5279923"/>
                <a:gd name="connsiteX10" fmla="*/ 29497 w 9173497"/>
                <a:gd name="connsiteY10" fmla="*/ 2035278 h 5279923"/>
                <a:gd name="connsiteX11" fmla="*/ 0 w 9173497"/>
                <a:gd name="connsiteY11" fmla="*/ 88491 h 52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3497" h="5279923">
                  <a:moveTo>
                    <a:pt x="0" y="88491"/>
                  </a:moveTo>
                  <a:lnTo>
                    <a:pt x="8967020" y="0"/>
                  </a:lnTo>
                  <a:lnTo>
                    <a:pt x="8967020" y="2123768"/>
                  </a:lnTo>
                  <a:lnTo>
                    <a:pt x="8967020" y="3598607"/>
                  </a:lnTo>
                  <a:lnTo>
                    <a:pt x="9055510" y="4660491"/>
                  </a:lnTo>
                  <a:lnTo>
                    <a:pt x="9173497" y="5073446"/>
                  </a:lnTo>
                  <a:lnTo>
                    <a:pt x="8790039" y="5279923"/>
                  </a:lnTo>
                  <a:lnTo>
                    <a:pt x="383459" y="5279923"/>
                  </a:lnTo>
                  <a:lnTo>
                    <a:pt x="29497" y="5279923"/>
                  </a:lnTo>
                  <a:lnTo>
                    <a:pt x="58994" y="3362633"/>
                  </a:lnTo>
                  <a:lnTo>
                    <a:pt x="29497" y="2035278"/>
                  </a:lnTo>
                  <a:lnTo>
                    <a:pt x="0" y="884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E2EE3B-B722-486C-AD90-210A439D5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81" y="648929"/>
              <a:ext cx="9810650" cy="5692878"/>
            </a:xfrm>
            <a:prstGeom prst="rect">
              <a:avLst/>
            </a:prstGeom>
          </p:spPr>
        </p:pic>
      </p:grpSp>
      <p:pic>
        <p:nvPicPr>
          <p:cNvPr id="13" name="Picture 12">
            <a:extLst>
              <a:ext uri="{FF2B5EF4-FFF2-40B4-BE49-F238E27FC236}">
                <a16:creationId xmlns:a16="http://schemas.microsoft.com/office/drawing/2014/main" id="{968839A8-8197-402A-9F5E-53A2EC6EB7B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61187" y="862309"/>
            <a:ext cx="8318090" cy="1172968"/>
          </a:xfrm>
          <a:prstGeom prst="rect">
            <a:avLst/>
          </a:prstGeom>
        </p:spPr>
      </p:pic>
      <p:pic>
        <p:nvPicPr>
          <p:cNvPr id="5" name="Picture 4">
            <a:extLst>
              <a:ext uri="{FF2B5EF4-FFF2-40B4-BE49-F238E27FC236}">
                <a16:creationId xmlns:a16="http://schemas.microsoft.com/office/drawing/2014/main" id="{6872651D-F627-4409-A38C-BB1742D71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593257"/>
            <a:ext cx="4530213" cy="4530213"/>
          </a:xfrm>
          <a:prstGeom prst="rect">
            <a:avLst/>
          </a:prstGeom>
        </p:spPr>
      </p:pic>
      <p:sp>
        <p:nvSpPr>
          <p:cNvPr id="8" name="TextBox 7">
            <a:extLst>
              <a:ext uri="{FF2B5EF4-FFF2-40B4-BE49-F238E27FC236}">
                <a16:creationId xmlns:a16="http://schemas.microsoft.com/office/drawing/2014/main" id="{32272A8B-499A-4E6E-A0A3-6756A1AB4946}"/>
              </a:ext>
            </a:extLst>
          </p:cNvPr>
          <p:cNvSpPr txBox="1"/>
          <p:nvPr/>
        </p:nvSpPr>
        <p:spPr>
          <a:xfrm>
            <a:off x="3149456" y="1233828"/>
            <a:ext cx="7308994" cy="630942"/>
          </a:xfrm>
          <a:prstGeom prst="rect">
            <a:avLst/>
          </a:prstGeom>
          <a:noFill/>
        </p:spPr>
        <p:txBody>
          <a:bodyPr wrap="square" rtlCol="0">
            <a:spAutoFit/>
          </a:bodyPr>
          <a:lstStyle/>
          <a:p>
            <a:pPr algn="ctr">
              <a:spcBef>
                <a:spcPct val="50000"/>
              </a:spcBef>
            </a:pPr>
            <a:r>
              <a:rPr lang="en-US" sz="3500" b="1" dirty="0" err="1"/>
              <a:t>Đặt</a:t>
            </a:r>
            <a:r>
              <a:rPr lang="en-US" sz="3500" b="1" dirty="0"/>
              <a:t> </a:t>
            </a:r>
            <a:r>
              <a:rPr lang="en-US" sz="3500" b="1" dirty="0" err="1"/>
              <a:t>thêm</a:t>
            </a:r>
            <a:r>
              <a:rPr lang="en-US" sz="3500" b="1" dirty="0"/>
              <a:t> </a:t>
            </a:r>
            <a:r>
              <a:rPr lang="en-US" sz="3500" b="1" dirty="0" err="1"/>
              <a:t>tên</a:t>
            </a:r>
            <a:r>
              <a:rPr lang="en-US" sz="3500" b="1" dirty="0"/>
              <a:t> </a:t>
            </a:r>
            <a:r>
              <a:rPr lang="en-US" sz="3500" b="1" dirty="0" err="1"/>
              <a:t>khác</a:t>
            </a:r>
            <a:r>
              <a:rPr lang="en-US" sz="3500" b="1" dirty="0"/>
              <a:t> </a:t>
            </a:r>
            <a:r>
              <a:rPr lang="en-US" sz="3500" b="1" dirty="0" err="1"/>
              <a:t>cho</a:t>
            </a:r>
            <a:r>
              <a:rPr lang="en-US" sz="3500" b="1" dirty="0"/>
              <a:t> </a:t>
            </a:r>
            <a:r>
              <a:rPr lang="en-US" sz="3500" b="1" dirty="0" err="1"/>
              <a:t>truyện</a:t>
            </a:r>
            <a:endParaRPr lang="en-US" sz="3500" b="1" dirty="0">
              <a:solidFill>
                <a:schemeClr val="bg1"/>
              </a:solidFill>
            </a:endParaRPr>
          </a:p>
        </p:txBody>
      </p:sp>
      <p:sp>
        <p:nvSpPr>
          <p:cNvPr id="9" name="Rectangle 8">
            <a:extLst>
              <a:ext uri="{FF2B5EF4-FFF2-40B4-BE49-F238E27FC236}">
                <a16:creationId xmlns:a16="http://schemas.microsoft.com/office/drawing/2014/main" id="{DAAECD1A-B9A8-48D6-A2A9-71A368C202ED}"/>
              </a:ext>
            </a:extLst>
          </p:cNvPr>
          <p:cNvSpPr/>
          <p:nvPr/>
        </p:nvSpPr>
        <p:spPr>
          <a:xfrm>
            <a:off x="2438400" y="2022520"/>
            <a:ext cx="7600950" cy="646331"/>
          </a:xfrm>
          <a:prstGeom prst="rect">
            <a:avLst/>
          </a:prstGeom>
        </p:spPr>
        <p:txBody>
          <a:bodyPr wrap="square">
            <a:spAutoFit/>
          </a:bodyPr>
          <a:lstStyle/>
          <a:p>
            <a:pPr algn="just"/>
            <a:r>
              <a:rPr lang="en-US" sz="3500" dirty="0">
                <a:solidFill>
                  <a:srgbClr val="000000"/>
                </a:solidFill>
              </a:rPr>
              <a:t>	</a:t>
            </a:r>
            <a:r>
              <a:rPr lang="en-US" sz="3600" dirty="0" err="1">
                <a:solidFill>
                  <a:srgbClr val="000000"/>
                </a:solidFill>
              </a:rPr>
              <a:t>Hãy</a:t>
            </a:r>
            <a:r>
              <a:rPr lang="en-US" sz="3600" dirty="0">
                <a:solidFill>
                  <a:srgbClr val="000000"/>
                </a:solidFill>
              </a:rPr>
              <a:t> </a:t>
            </a:r>
            <a:r>
              <a:rPr lang="en-US" sz="3600" dirty="0" err="1">
                <a:solidFill>
                  <a:srgbClr val="000000"/>
                </a:solidFill>
              </a:rPr>
              <a:t>tôi</a:t>
            </a:r>
            <a:r>
              <a:rPr lang="en-US" sz="3600" dirty="0">
                <a:solidFill>
                  <a:srgbClr val="000000"/>
                </a:solidFill>
              </a:rPr>
              <a:t> </a:t>
            </a:r>
            <a:r>
              <a:rPr lang="en-US" sz="3600" dirty="0" err="1">
                <a:solidFill>
                  <a:srgbClr val="000000"/>
                </a:solidFill>
              </a:rPr>
              <a:t>luyện</a:t>
            </a:r>
            <a:r>
              <a:rPr lang="en-US" sz="3600" dirty="0">
                <a:solidFill>
                  <a:srgbClr val="000000"/>
                </a:solidFill>
              </a:rPr>
              <a:t> </a:t>
            </a:r>
            <a:r>
              <a:rPr lang="en-US" sz="3600" dirty="0" err="1">
                <a:solidFill>
                  <a:srgbClr val="000000"/>
                </a:solidFill>
              </a:rPr>
              <a:t>trong</a:t>
            </a:r>
            <a:r>
              <a:rPr lang="en-US" sz="3600" dirty="0">
                <a:solidFill>
                  <a:srgbClr val="000000"/>
                </a:solidFill>
              </a:rPr>
              <a:t> </a:t>
            </a:r>
            <a:r>
              <a:rPr lang="en-US" sz="3600" dirty="0" err="1">
                <a:solidFill>
                  <a:srgbClr val="000000"/>
                </a:solidFill>
              </a:rPr>
              <a:t>lửa</a:t>
            </a:r>
            <a:r>
              <a:rPr lang="en-US" sz="3600" dirty="0">
                <a:solidFill>
                  <a:srgbClr val="000000"/>
                </a:solidFill>
              </a:rPr>
              <a:t> </a:t>
            </a:r>
            <a:r>
              <a:rPr lang="en-US" sz="3600" dirty="0" err="1">
                <a:solidFill>
                  <a:srgbClr val="000000"/>
                </a:solidFill>
              </a:rPr>
              <a:t>đỏ</a:t>
            </a:r>
            <a:endParaRPr lang="en-US" sz="3600" dirty="0">
              <a:solidFill>
                <a:srgbClr val="000000"/>
              </a:solidFill>
            </a:endParaRPr>
          </a:p>
        </p:txBody>
      </p:sp>
      <p:sp>
        <p:nvSpPr>
          <p:cNvPr id="10" name="Rectangle 9">
            <a:extLst>
              <a:ext uri="{FF2B5EF4-FFF2-40B4-BE49-F238E27FC236}">
                <a16:creationId xmlns:a16="http://schemas.microsoft.com/office/drawing/2014/main" id="{46EE666C-3435-4E12-B062-ED992E64ECAC}"/>
              </a:ext>
            </a:extLst>
          </p:cNvPr>
          <p:cNvSpPr/>
          <p:nvPr/>
        </p:nvSpPr>
        <p:spPr>
          <a:xfrm>
            <a:off x="2305050" y="2917870"/>
            <a:ext cx="8801100" cy="646331"/>
          </a:xfrm>
          <a:prstGeom prst="rect">
            <a:avLst/>
          </a:prstGeom>
        </p:spPr>
        <p:txBody>
          <a:bodyPr wrap="square">
            <a:spAutoFit/>
          </a:bodyPr>
          <a:lstStyle/>
          <a:p>
            <a:pPr algn="just"/>
            <a:r>
              <a:rPr lang="en-US" sz="3500" dirty="0">
                <a:solidFill>
                  <a:srgbClr val="000000"/>
                </a:solidFill>
              </a:rPr>
              <a:t>	</a:t>
            </a:r>
            <a:r>
              <a:rPr lang="en-US" sz="3600" dirty="0">
                <a:solidFill>
                  <a:srgbClr val="000000"/>
                </a:solidFill>
              </a:rPr>
              <a:t> </a:t>
            </a:r>
            <a:r>
              <a:rPr lang="en-US" sz="3600" dirty="0" err="1">
                <a:solidFill>
                  <a:srgbClr val="000000"/>
                </a:solidFill>
              </a:rPr>
              <a:t>Có</a:t>
            </a:r>
            <a:r>
              <a:rPr lang="en-US" sz="3600" dirty="0">
                <a:solidFill>
                  <a:srgbClr val="000000"/>
                </a:solidFill>
              </a:rPr>
              <a:t> </a:t>
            </a:r>
            <a:r>
              <a:rPr lang="en-US" sz="3600" dirty="0" err="1">
                <a:solidFill>
                  <a:srgbClr val="000000"/>
                </a:solidFill>
              </a:rPr>
              <a:t>chịu</a:t>
            </a:r>
            <a:r>
              <a:rPr lang="en-US" sz="3600" dirty="0">
                <a:solidFill>
                  <a:srgbClr val="000000"/>
                </a:solidFill>
              </a:rPr>
              <a:t> </a:t>
            </a:r>
            <a:r>
              <a:rPr lang="en-US" sz="3600" dirty="0" err="1">
                <a:solidFill>
                  <a:srgbClr val="000000"/>
                </a:solidFill>
              </a:rPr>
              <a:t>rèn</a:t>
            </a:r>
            <a:r>
              <a:rPr lang="en-US" sz="3600" dirty="0">
                <a:solidFill>
                  <a:srgbClr val="000000"/>
                </a:solidFill>
              </a:rPr>
              <a:t> </a:t>
            </a:r>
            <a:r>
              <a:rPr lang="en-US" sz="3600" dirty="0" err="1">
                <a:solidFill>
                  <a:srgbClr val="000000"/>
                </a:solidFill>
              </a:rPr>
              <a:t>luyện</a:t>
            </a:r>
            <a:r>
              <a:rPr lang="en-US" sz="3600" dirty="0">
                <a:solidFill>
                  <a:srgbClr val="000000"/>
                </a:solidFill>
              </a:rPr>
              <a:t> </a:t>
            </a:r>
            <a:r>
              <a:rPr lang="en-US" sz="3600" dirty="0" err="1">
                <a:solidFill>
                  <a:srgbClr val="000000"/>
                </a:solidFill>
              </a:rPr>
              <a:t>mới</a:t>
            </a:r>
            <a:r>
              <a:rPr lang="en-US" sz="3600" dirty="0">
                <a:solidFill>
                  <a:srgbClr val="000000"/>
                </a:solidFill>
              </a:rPr>
              <a:t> </a:t>
            </a:r>
            <a:r>
              <a:rPr lang="en-US" sz="3600" dirty="0" err="1">
                <a:solidFill>
                  <a:srgbClr val="000000"/>
                </a:solidFill>
              </a:rPr>
              <a:t>trở</a:t>
            </a:r>
            <a:r>
              <a:rPr lang="en-US" sz="3600" dirty="0">
                <a:solidFill>
                  <a:srgbClr val="000000"/>
                </a:solidFill>
              </a:rPr>
              <a:t> </a:t>
            </a:r>
            <a:r>
              <a:rPr lang="en-US" sz="3600" dirty="0" err="1">
                <a:solidFill>
                  <a:srgbClr val="000000"/>
                </a:solidFill>
              </a:rPr>
              <a:t>nên</a:t>
            </a:r>
            <a:r>
              <a:rPr lang="en-US" sz="3600" dirty="0">
                <a:solidFill>
                  <a:srgbClr val="000000"/>
                </a:solidFill>
              </a:rPr>
              <a:t> </a:t>
            </a:r>
            <a:r>
              <a:rPr lang="en-US" sz="3600" dirty="0" err="1">
                <a:solidFill>
                  <a:srgbClr val="000000"/>
                </a:solidFill>
              </a:rPr>
              <a:t>hữu</a:t>
            </a:r>
            <a:r>
              <a:rPr lang="en-US" sz="3600" dirty="0">
                <a:solidFill>
                  <a:srgbClr val="000000"/>
                </a:solidFill>
              </a:rPr>
              <a:t> </a:t>
            </a:r>
            <a:r>
              <a:rPr lang="en-US" sz="3600" dirty="0" err="1">
                <a:solidFill>
                  <a:srgbClr val="000000"/>
                </a:solidFill>
              </a:rPr>
              <a:t>ích</a:t>
            </a:r>
            <a:endParaRPr lang="en-US" sz="3600" dirty="0">
              <a:solidFill>
                <a:srgbClr val="000000"/>
              </a:solidFill>
            </a:endParaRPr>
          </a:p>
        </p:txBody>
      </p:sp>
      <p:sp>
        <p:nvSpPr>
          <p:cNvPr id="11" name="Rectangle 10">
            <a:extLst>
              <a:ext uri="{FF2B5EF4-FFF2-40B4-BE49-F238E27FC236}">
                <a16:creationId xmlns:a16="http://schemas.microsoft.com/office/drawing/2014/main" id="{BA7138D3-172E-4902-985F-AEC1F5211FFB}"/>
              </a:ext>
            </a:extLst>
          </p:cNvPr>
          <p:cNvSpPr/>
          <p:nvPr/>
        </p:nvSpPr>
        <p:spPr>
          <a:xfrm>
            <a:off x="2438400" y="3813220"/>
            <a:ext cx="7600950" cy="646331"/>
          </a:xfrm>
          <a:prstGeom prst="rect">
            <a:avLst/>
          </a:prstGeom>
        </p:spPr>
        <p:txBody>
          <a:bodyPr wrap="square">
            <a:spAutoFit/>
          </a:bodyPr>
          <a:lstStyle/>
          <a:p>
            <a:pPr algn="just"/>
            <a:r>
              <a:rPr lang="en-US" sz="3500" dirty="0">
                <a:solidFill>
                  <a:srgbClr val="000000"/>
                </a:solidFill>
              </a:rPr>
              <a:t>	</a:t>
            </a:r>
            <a:r>
              <a:rPr lang="en-US" sz="3600" dirty="0" err="1">
                <a:solidFill>
                  <a:srgbClr val="000000"/>
                </a:solidFill>
              </a:rPr>
              <a:t>Lửa</a:t>
            </a:r>
            <a:r>
              <a:rPr lang="en-US" sz="3600" dirty="0">
                <a:solidFill>
                  <a:srgbClr val="000000"/>
                </a:solidFill>
              </a:rPr>
              <a:t> </a:t>
            </a:r>
            <a:r>
              <a:rPr lang="en-US" sz="3600" dirty="0" err="1">
                <a:solidFill>
                  <a:srgbClr val="000000"/>
                </a:solidFill>
              </a:rPr>
              <a:t>thử</a:t>
            </a:r>
            <a:r>
              <a:rPr lang="en-US" sz="3600" dirty="0">
                <a:solidFill>
                  <a:srgbClr val="000000"/>
                </a:solidFill>
              </a:rPr>
              <a:t> </a:t>
            </a:r>
            <a:r>
              <a:rPr lang="en-US" sz="3600" dirty="0" err="1">
                <a:solidFill>
                  <a:srgbClr val="000000"/>
                </a:solidFill>
              </a:rPr>
              <a:t>vàng</a:t>
            </a:r>
            <a:r>
              <a:rPr lang="en-US" sz="3600" dirty="0">
                <a:solidFill>
                  <a:srgbClr val="000000"/>
                </a:solidFill>
              </a:rPr>
              <a:t>, </a:t>
            </a:r>
            <a:r>
              <a:rPr lang="en-US" sz="3600" dirty="0" err="1">
                <a:solidFill>
                  <a:srgbClr val="000000"/>
                </a:solidFill>
              </a:rPr>
              <a:t>gian</a:t>
            </a:r>
            <a:r>
              <a:rPr lang="en-US" sz="3600" dirty="0">
                <a:solidFill>
                  <a:srgbClr val="000000"/>
                </a:solidFill>
              </a:rPr>
              <a:t> nan </a:t>
            </a:r>
            <a:r>
              <a:rPr lang="en-US" sz="3600" dirty="0" err="1">
                <a:solidFill>
                  <a:srgbClr val="000000"/>
                </a:solidFill>
              </a:rPr>
              <a:t>thử</a:t>
            </a:r>
            <a:r>
              <a:rPr lang="en-US" sz="3600" dirty="0">
                <a:solidFill>
                  <a:srgbClr val="000000"/>
                </a:solidFill>
              </a:rPr>
              <a:t> </a:t>
            </a:r>
            <a:r>
              <a:rPr lang="en-US" sz="3600" dirty="0" err="1">
                <a:solidFill>
                  <a:srgbClr val="000000"/>
                </a:solidFill>
              </a:rPr>
              <a:t>sức</a:t>
            </a:r>
            <a:endParaRPr lang="en-US" sz="3600" dirty="0">
              <a:solidFill>
                <a:srgbClr val="000000"/>
              </a:solidFill>
            </a:endParaRPr>
          </a:p>
        </p:txBody>
      </p:sp>
      <p:sp>
        <p:nvSpPr>
          <p:cNvPr id="12" name="Rectangle 11">
            <a:extLst>
              <a:ext uri="{FF2B5EF4-FFF2-40B4-BE49-F238E27FC236}">
                <a16:creationId xmlns:a16="http://schemas.microsoft.com/office/drawing/2014/main" id="{B7E5BBCC-5FCD-48DE-A605-E7B9DD524FC4}"/>
              </a:ext>
            </a:extLst>
          </p:cNvPr>
          <p:cNvSpPr/>
          <p:nvPr/>
        </p:nvSpPr>
        <p:spPr>
          <a:xfrm>
            <a:off x="2305050" y="4708570"/>
            <a:ext cx="8801100" cy="646331"/>
          </a:xfrm>
          <a:prstGeom prst="rect">
            <a:avLst/>
          </a:prstGeom>
        </p:spPr>
        <p:txBody>
          <a:bodyPr wrap="square">
            <a:spAutoFit/>
          </a:bodyPr>
          <a:lstStyle/>
          <a:p>
            <a:pPr algn="just"/>
            <a:r>
              <a:rPr lang="en-US" sz="3500" dirty="0">
                <a:solidFill>
                  <a:srgbClr val="000000"/>
                </a:solidFill>
              </a:rPr>
              <a:t>	</a:t>
            </a:r>
            <a:r>
              <a:rPr lang="en-US" sz="3600" dirty="0">
                <a:solidFill>
                  <a:srgbClr val="000000"/>
                </a:solidFill>
              </a:rPr>
              <a:t> </a:t>
            </a:r>
            <a:r>
              <a:rPr lang="en-US" sz="3600" dirty="0" err="1">
                <a:solidFill>
                  <a:srgbClr val="000000"/>
                </a:solidFill>
              </a:rPr>
              <a:t>Vào</a:t>
            </a:r>
            <a:r>
              <a:rPr lang="en-US" sz="3600" dirty="0">
                <a:solidFill>
                  <a:srgbClr val="000000"/>
                </a:solidFill>
              </a:rPr>
              <a:t> </a:t>
            </a:r>
            <a:r>
              <a:rPr lang="en-US" sz="3600" dirty="0" err="1">
                <a:solidFill>
                  <a:srgbClr val="000000"/>
                </a:solidFill>
              </a:rPr>
              <a:t>đời</a:t>
            </a:r>
            <a:r>
              <a:rPr lang="en-US" sz="3600" dirty="0">
                <a:solidFill>
                  <a:srgbClr val="000000"/>
                </a:solidFill>
              </a:rPr>
              <a:t> </a:t>
            </a:r>
            <a:r>
              <a:rPr lang="en-US" sz="3600" dirty="0" err="1">
                <a:solidFill>
                  <a:srgbClr val="000000"/>
                </a:solidFill>
              </a:rPr>
              <a:t>mới</a:t>
            </a:r>
            <a:r>
              <a:rPr lang="en-US" sz="3600" dirty="0">
                <a:solidFill>
                  <a:srgbClr val="000000"/>
                </a:solidFill>
              </a:rPr>
              <a:t> </a:t>
            </a:r>
            <a:r>
              <a:rPr lang="en-US" sz="3600" dirty="0" err="1">
                <a:solidFill>
                  <a:srgbClr val="000000"/>
                </a:solidFill>
              </a:rPr>
              <a:t>biết</a:t>
            </a:r>
            <a:r>
              <a:rPr lang="en-US" sz="3600" dirty="0">
                <a:solidFill>
                  <a:srgbClr val="000000"/>
                </a:solidFill>
              </a:rPr>
              <a:t> ai </a:t>
            </a:r>
            <a:r>
              <a:rPr lang="en-US" sz="3600" dirty="0" err="1">
                <a:solidFill>
                  <a:srgbClr val="000000"/>
                </a:solidFill>
              </a:rPr>
              <a:t>hơn</a:t>
            </a:r>
            <a:r>
              <a:rPr lang="en-US" sz="3600" dirty="0">
                <a:solidFill>
                  <a:srgbClr val="000000"/>
                </a:solidFill>
              </a:rPr>
              <a:t> ai</a:t>
            </a:r>
          </a:p>
        </p:txBody>
      </p:sp>
    </p:spTree>
    <p:extLst>
      <p:ext uri="{BB962C8B-B14F-4D97-AF65-F5344CB8AC3E}">
        <p14:creationId xmlns:p14="http://schemas.microsoft.com/office/powerpoint/2010/main" val="35694733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900" decel="100000" fill="hold"/>
                                        <p:tgtEl>
                                          <p:spTgt spid="1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828B04-2A7D-4F2E-A1DA-C474A4A20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6400"/>
            <a:ext cx="12192000" cy="12192000"/>
          </a:xfrm>
          <a:prstGeom prst="rect">
            <a:avLst/>
          </a:prstGeom>
        </p:spPr>
      </p:pic>
      <p:pic>
        <p:nvPicPr>
          <p:cNvPr id="9" name="Picture 8">
            <a:extLst>
              <a:ext uri="{FF2B5EF4-FFF2-40B4-BE49-F238E27FC236}">
                <a16:creationId xmlns:a16="http://schemas.microsoft.com/office/drawing/2014/main" id="{858FA214-7F69-46EF-8F46-B5B937C9B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80" y="-2212258"/>
            <a:ext cx="10252588" cy="10252588"/>
          </a:xfrm>
          <a:prstGeom prst="rect">
            <a:avLst/>
          </a:prstGeom>
        </p:spPr>
      </p:pic>
      <p:sp>
        <p:nvSpPr>
          <p:cNvPr id="7" name="Rectangle 6"/>
          <p:cNvSpPr/>
          <p:nvPr/>
        </p:nvSpPr>
        <p:spPr>
          <a:xfrm>
            <a:off x="1592826" y="3004184"/>
            <a:ext cx="8789417" cy="3323987"/>
          </a:xfrm>
          <a:prstGeom prst="rect">
            <a:avLst/>
          </a:prstGeom>
        </p:spPr>
        <p:txBody>
          <a:bodyPr wrap="square">
            <a:spAutoFit/>
          </a:bodyPr>
          <a:lstStyle/>
          <a:p>
            <a:pPr algn="just"/>
            <a:r>
              <a:rPr lang="vi-VN" sz="3500" b="1" dirty="0"/>
              <a:t>Muốn làm một người có ích phải biết rèn luyện, không sợ gian khổ, khó khăn. Chú Đất Nung nhờ dám nung mình trong lửa nên đã trở thành người hữu ích, chịu được nắng mưa, cứu sống được hai người bột yếu đuối.</a:t>
            </a:r>
            <a:endParaRPr lang="en-US" sz="3500" b="1" dirty="0"/>
          </a:p>
        </p:txBody>
      </p:sp>
      <p:grpSp>
        <p:nvGrpSpPr>
          <p:cNvPr id="12" name="Group 11">
            <a:extLst>
              <a:ext uri="{FF2B5EF4-FFF2-40B4-BE49-F238E27FC236}">
                <a16:creationId xmlns:a16="http://schemas.microsoft.com/office/drawing/2014/main" id="{1CC1366F-4894-4DC8-84AD-51E56DB7B30F}"/>
              </a:ext>
            </a:extLst>
          </p:cNvPr>
          <p:cNvGrpSpPr/>
          <p:nvPr/>
        </p:nvGrpSpPr>
        <p:grpSpPr>
          <a:xfrm>
            <a:off x="323851" y="1282923"/>
            <a:ext cx="4743450" cy="745986"/>
            <a:chOff x="323851" y="1282923"/>
            <a:chExt cx="4743450" cy="745986"/>
          </a:xfrm>
        </p:grpSpPr>
        <p:sp>
          <p:nvSpPr>
            <p:cNvPr id="16" name="Rectangle 15">
              <a:extLst>
                <a:ext uri="{FF2B5EF4-FFF2-40B4-BE49-F238E27FC236}">
                  <a16:creationId xmlns:a16="http://schemas.microsoft.com/office/drawing/2014/main" id="{CA1DCCB3-5B97-408B-A9C3-36FE9E25F17A}"/>
                </a:ext>
              </a:extLst>
            </p:cNvPr>
            <p:cNvSpPr/>
            <p:nvPr/>
          </p:nvSpPr>
          <p:spPr>
            <a:xfrm>
              <a:off x="381001" y="1321023"/>
              <a:ext cx="4686300" cy="707886"/>
            </a:xfrm>
            <a:prstGeom prst="rect">
              <a:avLst/>
            </a:prstGeom>
          </p:spPr>
          <p:txBody>
            <a:bodyPr wrap="square">
              <a:spAutoFit/>
            </a:bodyPr>
            <a:lstStyle/>
            <a:p>
              <a:pPr algn="just"/>
              <a:r>
                <a:rPr lang="en-US" sz="4000" b="1" dirty="0">
                  <a:solidFill>
                    <a:schemeClr val="bg1"/>
                  </a:solidFill>
                </a:rPr>
                <a:t>NỘI DUNG BÀI</a:t>
              </a:r>
            </a:p>
          </p:txBody>
        </p:sp>
        <p:sp>
          <p:nvSpPr>
            <p:cNvPr id="19" name="Rectangle 18">
              <a:extLst>
                <a:ext uri="{FF2B5EF4-FFF2-40B4-BE49-F238E27FC236}">
                  <a16:creationId xmlns:a16="http://schemas.microsoft.com/office/drawing/2014/main" id="{B6644E26-B476-4CBA-B10E-D426AD29332D}"/>
                </a:ext>
              </a:extLst>
            </p:cNvPr>
            <p:cNvSpPr/>
            <p:nvPr/>
          </p:nvSpPr>
          <p:spPr>
            <a:xfrm>
              <a:off x="323851" y="1282923"/>
              <a:ext cx="4686300" cy="707886"/>
            </a:xfrm>
            <a:prstGeom prst="rect">
              <a:avLst/>
            </a:prstGeom>
          </p:spPr>
          <p:txBody>
            <a:bodyPr wrap="square">
              <a:spAutoFit/>
            </a:bodyPr>
            <a:lstStyle/>
            <a:p>
              <a:pPr algn="just"/>
              <a:r>
                <a:rPr lang="en-US" sz="4000" b="1" dirty="0">
                  <a:solidFill>
                    <a:srgbClr val="993300"/>
                  </a:solidFill>
                </a:rPr>
                <a:t>NỘI DUNG BÀI</a:t>
              </a:r>
            </a:p>
          </p:txBody>
        </p:sp>
      </p:grpSp>
    </p:spTree>
    <p:custDataLst>
      <p:tags r:id="rId1"/>
    </p:custDataLst>
    <p:extLst>
      <p:ext uri="{BB962C8B-B14F-4D97-AF65-F5344CB8AC3E}">
        <p14:creationId xmlns:p14="http://schemas.microsoft.com/office/powerpoint/2010/main" val="17658429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360"/>
                                          </p:val>
                                        </p:tav>
                                        <p:tav tm="100000">
                                          <p:val>
                                            <p:fltVal val="0"/>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457200" y="3072348"/>
            <a:ext cx="11182350" cy="3785652"/>
          </a:xfrm>
          <a:prstGeom prst="rect">
            <a:avLst/>
          </a:prstGeom>
          <a:noFill/>
        </p:spPr>
        <p:txBody>
          <a:bodyPr wrap="square" rtlCol="0">
            <a:spAutoFit/>
          </a:bodyPr>
          <a:lstStyle/>
          <a:p>
            <a:pPr algn="ctr"/>
            <a:r>
              <a:rPr lang="en-US" sz="12000" dirty="0">
                <a:solidFill>
                  <a:srgbClr val="993300"/>
                </a:solidFill>
                <a:effectLst>
                  <a:glow rad="101600">
                    <a:srgbClr val="FFC000">
                      <a:alpha val="60000"/>
                    </a:srgbClr>
                  </a:glow>
                </a:effectLst>
                <a:latin typeface="Times New Roman" panose="02020603050405020304" pitchFamily="18" charset="0"/>
                <a:cs typeface="Times New Roman" panose="02020603050405020304" pitchFamily="18" charset="0"/>
              </a:rPr>
              <a:t>LUYỆN ĐỌC DIỄN CẢM</a:t>
            </a:r>
          </a:p>
        </p:txBody>
      </p:sp>
    </p:spTree>
    <p:extLst>
      <p:ext uri="{BB962C8B-B14F-4D97-AF65-F5344CB8AC3E}">
        <p14:creationId xmlns:p14="http://schemas.microsoft.com/office/powerpoint/2010/main" val="1913147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13EE66-B7D4-45FD-8CCD-009050AC6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192000"/>
          </a:xfrm>
          <a:prstGeom prst="rect">
            <a:avLst/>
          </a:prstGeom>
        </p:spPr>
      </p:pic>
      <p:pic>
        <p:nvPicPr>
          <p:cNvPr id="15" name="Picture 14">
            <a:extLst>
              <a:ext uri="{FF2B5EF4-FFF2-40B4-BE49-F238E27FC236}">
                <a16:creationId xmlns:a16="http://schemas.microsoft.com/office/drawing/2014/main" id="{8D1F0C68-DB76-48D1-9866-84086EC64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87739" y="-516051"/>
            <a:ext cx="9550532" cy="8081218"/>
          </a:xfrm>
          <a:prstGeom prst="rect">
            <a:avLst/>
          </a:prstGeom>
        </p:spPr>
      </p:pic>
      <p:sp>
        <p:nvSpPr>
          <p:cNvPr id="2" name="Rectangle 16"/>
          <p:cNvSpPr>
            <a:spLocks noChangeArrowheads="1"/>
          </p:cNvSpPr>
          <p:nvPr/>
        </p:nvSpPr>
        <p:spPr bwMode="auto">
          <a:xfrm>
            <a:off x="3628103" y="1884055"/>
            <a:ext cx="5928853" cy="1708160"/>
          </a:xfrm>
          <a:prstGeom prst="rect">
            <a:avLst/>
          </a:prstGeom>
          <a:noFill/>
          <a:ln w="9525">
            <a:noFill/>
            <a:miter lim="800000"/>
            <a:headEnd/>
            <a:tailEnd/>
          </a:ln>
        </p:spPr>
        <p:txBody>
          <a:bodyPr wrap="square">
            <a:spAutoFit/>
          </a:bodyPr>
          <a:lstStyle/>
          <a:p>
            <a:pPr algn="l" eaLnBrk="1" hangingPunct="1">
              <a:spcBef>
                <a:spcPct val="20000"/>
              </a:spcBef>
              <a:buClr>
                <a:schemeClr val="hlink"/>
              </a:buClr>
            </a:pPr>
            <a:r>
              <a:rPr lang="en-US" sz="3500" dirty="0"/>
              <a:t>	</a:t>
            </a:r>
            <a:r>
              <a:rPr lang="en-US" sz="3500" dirty="0" err="1"/>
              <a:t>Chuyển</a:t>
            </a:r>
            <a:r>
              <a:rPr lang="en-US" sz="3500" dirty="0"/>
              <a:t> </a:t>
            </a:r>
            <a:r>
              <a:rPr lang="en-US" sz="3500" dirty="0" err="1"/>
              <a:t>giọng</a:t>
            </a:r>
            <a:r>
              <a:rPr lang="en-US" sz="3500" dirty="0"/>
              <a:t> </a:t>
            </a:r>
            <a:r>
              <a:rPr lang="en-US" sz="3500" dirty="0" err="1"/>
              <a:t>linh</a:t>
            </a:r>
            <a:r>
              <a:rPr lang="en-US" sz="3500" dirty="0"/>
              <a:t> </a:t>
            </a:r>
            <a:r>
              <a:rPr lang="en-US" sz="3500" dirty="0" err="1"/>
              <a:t>hoạt</a:t>
            </a:r>
            <a:r>
              <a:rPr lang="en-US" sz="3500" dirty="0"/>
              <a:t> </a:t>
            </a:r>
            <a:r>
              <a:rPr lang="en-US" sz="3500" dirty="0" err="1"/>
              <a:t>phù</a:t>
            </a:r>
            <a:r>
              <a:rPr lang="en-US" sz="3500" dirty="0"/>
              <a:t> </a:t>
            </a:r>
            <a:r>
              <a:rPr lang="en-US" sz="3500" dirty="0" err="1"/>
              <a:t>hợp</a:t>
            </a:r>
            <a:r>
              <a:rPr lang="en-US" sz="3500" dirty="0"/>
              <a:t> </a:t>
            </a:r>
            <a:r>
              <a:rPr lang="en-US" sz="3500" dirty="0" err="1"/>
              <a:t>với</a:t>
            </a:r>
            <a:r>
              <a:rPr lang="en-US" sz="3500" dirty="0"/>
              <a:t> </a:t>
            </a:r>
            <a:r>
              <a:rPr lang="en-US" sz="3500" dirty="0" err="1"/>
              <a:t>diễn</a:t>
            </a:r>
            <a:r>
              <a:rPr lang="en-US" sz="3500" dirty="0"/>
              <a:t> </a:t>
            </a:r>
            <a:r>
              <a:rPr lang="en-US" sz="3500" dirty="0" err="1"/>
              <a:t>biến</a:t>
            </a:r>
            <a:r>
              <a:rPr lang="en-US" sz="3500" dirty="0"/>
              <a:t> </a:t>
            </a:r>
            <a:r>
              <a:rPr lang="en-US" sz="3500" dirty="0" err="1"/>
              <a:t>của</a:t>
            </a:r>
            <a:r>
              <a:rPr lang="en-US" sz="3500" dirty="0"/>
              <a:t> </a:t>
            </a:r>
            <a:r>
              <a:rPr lang="en-US" sz="3500" dirty="0" err="1"/>
              <a:t>truyện</a:t>
            </a:r>
            <a:r>
              <a:rPr lang="en-US" sz="3500" dirty="0"/>
              <a:t>.</a:t>
            </a:r>
          </a:p>
        </p:txBody>
      </p:sp>
      <p:sp>
        <p:nvSpPr>
          <p:cNvPr id="3" name="Rectangle 17"/>
          <p:cNvSpPr>
            <a:spLocks noChangeArrowheads="1"/>
          </p:cNvSpPr>
          <p:nvPr/>
        </p:nvSpPr>
        <p:spPr bwMode="auto">
          <a:xfrm>
            <a:off x="3728792" y="3910944"/>
            <a:ext cx="6123131" cy="1169551"/>
          </a:xfrm>
          <a:prstGeom prst="rect">
            <a:avLst/>
          </a:prstGeom>
          <a:noFill/>
          <a:ln w="9525">
            <a:noFill/>
            <a:miter lim="800000"/>
            <a:headEnd/>
            <a:tailEnd/>
          </a:ln>
        </p:spPr>
        <p:txBody>
          <a:bodyPr wrap="square">
            <a:spAutoFit/>
          </a:bodyPr>
          <a:lstStyle/>
          <a:p>
            <a:pPr algn="l" eaLnBrk="1" hangingPunct="1">
              <a:spcBef>
                <a:spcPct val="20000"/>
              </a:spcBef>
              <a:buClr>
                <a:schemeClr val="hlink"/>
              </a:buClr>
            </a:pPr>
            <a:r>
              <a:rPr lang="en-US" sz="3500" dirty="0" err="1"/>
              <a:t>Đọc</a:t>
            </a:r>
            <a:r>
              <a:rPr lang="en-US" sz="3500" dirty="0"/>
              <a:t> </a:t>
            </a:r>
            <a:r>
              <a:rPr lang="en-US" sz="3500" dirty="0" err="1"/>
              <a:t>phân</a:t>
            </a:r>
            <a:r>
              <a:rPr lang="en-US" sz="3500" dirty="0"/>
              <a:t> </a:t>
            </a:r>
            <a:r>
              <a:rPr lang="en-US" sz="3500" dirty="0" err="1"/>
              <a:t>biệt</a:t>
            </a:r>
            <a:r>
              <a:rPr lang="en-US" sz="3500" dirty="0"/>
              <a:t> </a:t>
            </a:r>
            <a:r>
              <a:rPr lang="en-US" sz="3500" dirty="0" err="1"/>
              <a:t>lời</a:t>
            </a:r>
            <a:r>
              <a:rPr lang="en-US" sz="3500" dirty="0"/>
              <a:t> </a:t>
            </a:r>
            <a:r>
              <a:rPr lang="en-US" sz="3500" dirty="0" err="1"/>
              <a:t>người</a:t>
            </a:r>
            <a:r>
              <a:rPr lang="en-US" sz="3500" dirty="0"/>
              <a:t> </a:t>
            </a:r>
            <a:r>
              <a:rPr lang="en-US" sz="3500" dirty="0" err="1"/>
              <a:t>kể</a:t>
            </a:r>
            <a:r>
              <a:rPr lang="en-US" sz="3500" dirty="0"/>
              <a:t> </a:t>
            </a:r>
            <a:r>
              <a:rPr lang="en-US" sz="3500" dirty="0" err="1"/>
              <a:t>chuyện</a:t>
            </a:r>
            <a:r>
              <a:rPr lang="en-US" sz="3500" dirty="0"/>
              <a:t> </a:t>
            </a:r>
            <a:r>
              <a:rPr lang="en-US" sz="3500" dirty="0" err="1"/>
              <a:t>với</a:t>
            </a:r>
            <a:r>
              <a:rPr lang="en-US" sz="3500" dirty="0"/>
              <a:t> </a:t>
            </a:r>
            <a:r>
              <a:rPr lang="en-US" sz="3500" dirty="0" err="1"/>
              <a:t>lời</a:t>
            </a:r>
            <a:r>
              <a:rPr lang="en-US" sz="3500" dirty="0"/>
              <a:t> </a:t>
            </a:r>
            <a:r>
              <a:rPr lang="en-US" sz="3500" dirty="0" err="1"/>
              <a:t>các</a:t>
            </a:r>
            <a:r>
              <a:rPr lang="en-US" sz="3500" dirty="0"/>
              <a:t> </a:t>
            </a:r>
            <a:r>
              <a:rPr lang="en-US" sz="3500" dirty="0" err="1"/>
              <a:t>nhân</a:t>
            </a:r>
            <a:r>
              <a:rPr lang="en-US" sz="3500" dirty="0"/>
              <a:t> </a:t>
            </a:r>
            <a:r>
              <a:rPr lang="en-US" sz="3500" dirty="0" err="1"/>
              <a:t>vật</a:t>
            </a:r>
            <a:r>
              <a:rPr lang="en-US" sz="3500" dirty="0"/>
              <a:t>.</a:t>
            </a:r>
          </a:p>
        </p:txBody>
      </p:sp>
      <p:pic>
        <p:nvPicPr>
          <p:cNvPr id="11" name="Picture 10">
            <a:extLst>
              <a:ext uri="{FF2B5EF4-FFF2-40B4-BE49-F238E27FC236}">
                <a16:creationId xmlns:a16="http://schemas.microsoft.com/office/drawing/2014/main" id="{7E08BA7D-AFF4-43D9-A2C9-C0F23133B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891" y="2634431"/>
            <a:ext cx="5000936" cy="5000936"/>
          </a:xfrm>
          <a:prstGeom prst="rect">
            <a:avLst/>
          </a:prstGeom>
        </p:spPr>
      </p:pic>
      <p:pic>
        <p:nvPicPr>
          <p:cNvPr id="8" name="Picture 7">
            <a:extLst>
              <a:ext uri="{FF2B5EF4-FFF2-40B4-BE49-F238E27FC236}">
                <a16:creationId xmlns:a16="http://schemas.microsoft.com/office/drawing/2014/main" id="{2FE0D5E2-EDAF-48A9-AF3B-AF97CD2E8CD1}"/>
              </a:ext>
            </a:extLst>
          </p:cNvPr>
          <p:cNvPicPr>
            <a:picLocks noChangeAspect="1"/>
          </p:cNvPicPr>
          <p:nvPr/>
        </p:nvPicPr>
        <p:blipFill rotWithShape="1">
          <a:blip r:embed="rId6">
            <a:extLst>
              <a:ext uri="{28A0092B-C50C-407E-A947-70E740481C1C}">
                <a14:useLocalDpi xmlns:a14="http://schemas.microsoft.com/office/drawing/2010/main" val="0"/>
              </a:ext>
            </a:extLst>
          </a:blip>
          <a:srcRect r="19841" b="70734"/>
          <a:stretch/>
        </p:blipFill>
        <p:spPr>
          <a:xfrm>
            <a:off x="1592826" y="-140581"/>
            <a:ext cx="8701549" cy="1172968"/>
          </a:xfrm>
          <a:prstGeom prst="rect">
            <a:avLst/>
          </a:prstGeom>
        </p:spPr>
      </p:pic>
      <p:sp>
        <p:nvSpPr>
          <p:cNvPr id="4" name="文本框 9">
            <a:extLst>
              <a:ext uri="{FF2B5EF4-FFF2-40B4-BE49-F238E27FC236}">
                <a16:creationId xmlns:a16="http://schemas.microsoft.com/office/drawing/2014/main" id="{49EEA855-E31E-4C64-A3F3-97BFD72129DD}"/>
              </a:ext>
            </a:extLst>
          </p:cNvPr>
          <p:cNvSpPr txBox="1"/>
          <p:nvPr/>
        </p:nvSpPr>
        <p:spPr>
          <a:xfrm>
            <a:off x="2012281" y="272409"/>
            <a:ext cx="7746879"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200" b="1" dirty="0">
                <a:ea typeface="造字工房悦黑演示版常规体" pitchFamily="50" charset="-122"/>
                <a:cs typeface="文泉驿微米黑" panose="020B0606030804020204" pitchFamily="34" charset="-122"/>
              </a:rPr>
              <a:t>HƯỚNG DẪN LUYỆN ĐỌC DIỄN CẢM:</a:t>
            </a:r>
            <a:endParaRPr lang="zh-CN" altLang="en-US" sz="1600" b="1" dirty="0">
              <a:ea typeface="造字工房悦黑演示版常规体" pitchFamily="50" charset="-122"/>
              <a:cs typeface="文泉驿微米黑" panose="020B0606030804020204" pitchFamily="34" charset="-122"/>
            </a:endParaRPr>
          </a:p>
        </p:txBody>
      </p:sp>
    </p:spTree>
    <p:custDataLst>
      <p:tags r:id="rId1"/>
    </p:custDataLst>
    <p:extLst>
      <p:ext uri="{BB962C8B-B14F-4D97-AF65-F5344CB8AC3E}">
        <p14:creationId xmlns:p14="http://schemas.microsoft.com/office/powerpoint/2010/main" val="31040853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F9A68D-0E2B-451A-B1E8-AEFE6F60A965}"/>
              </a:ext>
            </a:extLst>
          </p:cNvPr>
          <p:cNvGrpSpPr/>
          <p:nvPr/>
        </p:nvGrpSpPr>
        <p:grpSpPr>
          <a:xfrm>
            <a:off x="0" y="-1219200"/>
            <a:ext cx="12192000" cy="8077200"/>
            <a:chOff x="0" y="-1219200"/>
            <a:chExt cx="12192000" cy="8077200"/>
          </a:xfrm>
        </p:grpSpPr>
        <p:sp>
          <p:nvSpPr>
            <p:cNvPr id="4" name="Rectangle 3">
              <a:extLst>
                <a:ext uri="{FF2B5EF4-FFF2-40B4-BE49-F238E27FC236}">
                  <a16:creationId xmlns:a16="http://schemas.microsoft.com/office/drawing/2014/main" id="{9126E0F8-24ED-48DE-93DD-9FC0B80F23B7}"/>
                </a:ext>
              </a:extLst>
            </p:cNvPr>
            <p:cNvSpPr/>
            <p:nvPr/>
          </p:nvSpPr>
          <p:spPr>
            <a:xfrm>
              <a:off x="0" y="2686050"/>
              <a:ext cx="12192000" cy="417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5D1328-C0FD-4A2C-B4AC-B566EC31A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1219200"/>
              <a:ext cx="8077200" cy="8077200"/>
            </a:xfrm>
            <a:prstGeom prst="rect">
              <a:avLst/>
            </a:prstGeom>
          </p:spPr>
        </p:pic>
      </p:grpSp>
      <p:sp>
        <p:nvSpPr>
          <p:cNvPr id="5" name="TextBox 4">
            <a:extLst>
              <a:ext uri="{FF2B5EF4-FFF2-40B4-BE49-F238E27FC236}">
                <a16:creationId xmlns:a16="http://schemas.microsoft.com/office/drawing/2014/main" id="{443406E8-6C82-48C7-BB86-BD49DD57617C}"/>
              </a:ext>
            </a:extLst>
          </p:cNvPr>
          <p:cNvSpPr txBox="1"/>
          <p:nvPr/>
        </p:nvSpPr>
        <p:spPr>
          <a:xfrm>
            <a:off x="1847850" y="3638550"/>
            <a:ext cx="9220200" cy="1938992"/>
          </a:xfrm>
          <a:prstGeom prst="rect">
            <a:avLst/>
          </a:prstGeom>
          <a:noFill/>
        </p:spPr>
        <p:txBody>
          <a:bodyPr wrap="square" rtlCol="0">
            <a:spAutoFit/>
          </a:bodyPr>
          <a:lstStyle/>
          <a:p>
            <a:r>
              <a:rPr lang="en-US" sz="12000" dirty="0">
                <a:solidFill>
                  <a:srgbClr val="993300"/>
                </a:solidFill>
                <a:effectLst>
                  <a:glow rad="101600">
                    <a:srgbClr val="FFC000">
                      <a:alpha val="60000"/>
                    </a:srgbClr>
                  </a:glow>
                </a:effectLst>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5699599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53672"/>
            <a:ext cx="10886702" cy="5566228"/>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833" b="26667"/>
          <a:stretch/>
        </p:blipFill>
        <p:spPr>
          <a:xfrm>
            <a:off x="8267700" y="-812960"/>
            <a:ext cx="4495800"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724899" y="58056"/>
            <a:ext cx="3467101" cy="630942"/>
          </a:xfrm>
          <a:prstGeom prst="rect">
            <a:avLst/>
          </a:prstGeom>
          <a:noFill/>
        </p:spPr>
        <p:txBody>
          <a:bodyPr wrap="square" rtlCol="0">
            <a:spAutoFit/>
          </a:bodyPr>
          <a:lstStyle/>
          <a:p>
            <a:pPr algn="ctr"/>
            <a:r>
              <a:rPr lang="en-US" sz="3500" b="1" dirty="0" err="1"/>
              <a:t>Đọc</a:t>
            </a:r>
            <a:r>
              <a:rPr lang="en-US" sz="3500" b="1" dirty="0"/>
              <a:t> </a:t>
            </a:r>
            <a:r>
              <a:rPr lang="en-US" sz="3500" b="1" dirty="0" err="1"/>
              <a:t>phân</a:t>
            </a:r>
            <a:r>
              <a:rPr lang="en-US" sz="3500" b="1" dirty="0"/>
              <a:t> </a:t>
            </a:r>
            <a:r>
              <a:rPr lang="en-US" sz="3500" b="1" dirty="0" err="1"/>
              <a:t>vai</a:t>
            </a:r>
            <a:endParaRPr lang="en-US" sz="3500" b="1" dirty="0"/>
          </a:p>
        </p:txBody>
      </p:sp>
      <p:sp>
        <p:nvSpPr>
          <p:cNvPr id="12" name="TextBox 11">
            <a:extLst>
              <a:ext uri="{FF2B5EF4-FFF2-40B4-BE49-F238E27FC236}">
                <a16:creationId xmlns:a16="http://schemas.microsoft.com/office/drawing/2014/main" id="{270E0E2A-5989-438C-A08D-D9A94EB6FC20}"/>
              </a:ext>
            </a:extLst>
          </p:cNvPr>
          <p:cNvSpPr txBox="1"/>
          <p:nvPr/>
        </p:nvSpPr>
        <p:spPr>
          <a:xfrm>
            <a:off x="647700" y="1743761"/>
            <a:ext cx="10477500" cy="4708981"/>
          </a:xfrm>
          <a:prstGeom prst="rect">
            <a:avLst/>
          </a:prstGeom>
          <a:noFill/>
        </p:spPr>
        <p:txBody>
          <a:bodyPr wrap="square">
            <a:spAutoFit/>
          </a:bodyPr>
          <a:lstStyle/>
          <a:p>
            <a:pPr algn="just"/>
            <a:r>
              <a:rPr lang="en-US" sz="3000" dirty="0">
                <a:solidFill>
                  <a:srgbClr val="000000"/>
                </a:solidFill>
              </a:rPr>
              <a:t>		</a:t>
            </a:r>
            <a:r>
              <a:rPr lang="vi-VN" sz="3000" dirty="0">
                <a:solidFill>
                  <a:srgbClr val="000000"/>
                </a:solidFill>
              </a:rPr>
              <a:t>Hai người bột tỉnh dần, nhận ra bạn cũ thì </a:t>
            </a:r>
            <a:r>
              <a:rPr lang="vi-VN" sz="3000" b="1" i="1" dirty="0">
                <a:solidFill>
                  <a:srgbClr val="000000"/>
                </a:solidFill>
              </a:rPr>
              <a:t>lạ quá</a:t>
            </a:r>
            <a:r>
              <a:rPr lang="vi-VN" sz="3000" dirty="0">
                <a:solidFill>
                  <a:srgbClr val="000000"/>
                </a:solidFill>
              </a:rPr>
              <a:t>, kêu lên:</a:t>
            </a:r>
          </a:p>
          <a:p>
            <a:pPr algn="just"/>
            <a:r>
              <a:rPr lang="en-US" sz="3000" dirty="0">
                <a:solidFill>
                  <a:srgbClr val="000000"/>
                </a:solidFill>
              </a:rPr>
              <a:t>		</a:t>
            </a:r>
            <a:r>
              <a:rPr lang="vi-VN" sz="3000" dirty="0">
                <a:solidFill>
                  <a:srgbClr val="000000"/>
                </a:solidFill>
              </a:rPr>
              <a:t>- Ôi, chính anh đã cứu chúng tôi đấy ư? Sao trông anh </a:t>
            </a:r>
            <a:r>
              <a:rPr lang="vi-VN" sz="3000" b="1" i="1" dirty="0">
                <a:solidFill>
                  <a:srgbClr val="000000"/>
                </a:solidFill>
              </a:rPr>
              <a:t>khác thế</a:t>
            </a:r>
            <a:r>
              <a:rPr lang="vi-VN" sz="3000" dirty="0">
                <a:solidFill>
                  <a:srgbClr val="000000"/>
                </a:solidFill>
              </a:rPr>
              <a:t>?</a:t>
            </a:r>
          </a:p>
          <a:p>
            <a:pPr algn="just"/>
            <a:r>
              <a:rPr lang="en-US" sz="3000" dirty="0">
                <a:solidFill>
                  <a:srgbClr val="000000"/>
                </a:solidFill>
              </a:rPr>
              <a:t>		</a:t>
            </a:r>
            <a:r>
              <a:rPr lang="vi-VN" sz="3000" dirty="0">
                <a:solidFill>
                  <a:srgbClr val="000000"/>
                </a:solidFill>
              </a:rPr>
              <a:t>- Có gì đâu, tại tớ nung trong lửa. Bây giờ có thể phơi nắng, phơi mưa hàng đời người.</a:t>
            </a:r>
          </a:p>
          <a:p>
            <a:pPr algn="just"/>
            <a:r>
              <a:rPr lang="en-US" sz="3000" dirty="0">
                <a:solidFill>
                  <a:srgbClr val="000000"/>
                </a:solidFill>
              </a:rPr>
              <a:t>		</a:t>
            </a:r>
            <a:r>
              <a:rPr lang="vi-VN" sz="3000" dirty="0">
                <a:solidFill>
                  <a:srgbClr val="000000"/>
                </a:solidFill>
              </a:rPr>
              <a:t>Nàng công chúa </a:t>
            </a:r>
            <a:r>
              <a:rPr lang="vi-VN" sz="3000" b="1" i="1" dirty="0">
                <a:solidFill>
                  <a:srgbClr val="000000"/>
                </a:solidFill>
              </a:rPr>
              <a:t>phục quá</a:t>
            </a:r>
            <a:r>
              <a:rPr lang="vi-VN" sz="3000" dirty="0">
                <a:solidFill>
                  <a:srgbClr val="000000"/>
                </a:solidFill>
              </a:rPr>
              <a:t>, thì thào với chàng kị sĩ:</a:t>
            </a:r>
          </a:p>
          <a:p>
            <a:pPr algn="just"/>
            <a:r>
              <a:rPr lang="en-US" sz="3000" dirty="0">
                <a:solidFill>
                  <a:srgbClr val="000000"/>
                </a:solidFill>
              </a:rPr>
              <a:t>		</a:t>
            </a:r>
            <a:r>
              <a:rPr lang="vi-VN" sz="3000" dirty="0">
                <a:solidFill>
                  <a:srgbClr val="000000"/>
                </a:solidFill>
              </a:rPr>
              <a:t>- Thế mà chúng mình mới chìm xuống nước đã </a:t>
            </a:r>
            <a:r>
              <a:rPr lang="vi-VN" sz="3000" b="1" i="1" dirty="0">
                <a:solidFill>
                  <a:srgbClr val="000000"/>
                </a:solidFill>
              </a:rPr>
              <a:t>vữa ra</a:t>
            </a:r>
            <a:r>
              <a:rPr lang="vi-VN" sz="3000" dirty="0">
                <a:solidFill>
                  <a:srgbClr val="000000"/>
                </a:solidFill>
              </a:rPr>
              <a:t>.</a:t>
            </a:r>
          </a:p>
          <a:p>
            <a:pPr lvl="1" algn="just"/>
            <a:r>
              <a:rPr lang="en-US" sz="3000" dirty="0">
                <a:solidFill>
                  <a:srgbClr val="000000"/>
                </a:solidFill>
              </a:rPr>
              <a:t>	</a:t>
            </a:r>
            <a:r>
              <a:rPr lang="vi-VN" sz="3000" dirty="0">
                <a:solidFill>
                  <a:srgbClr val="000000"/>
                </a:solidFill>
              </a:rPr>
              <a:t>Đất Nung đánh một câu </a:t>
            </a:r>
            <a:r>
              <a:rPr lang="vi-VN" sz="3000" b="1" i="1" dirty="0">
                <a:solidFill>
                  <a:srgbClr val="000000"/>
                </a:solidFill>
              </a:rPr>
              <a:t>cộc tuếch</a:t>
            </a:r>
            <a:r>
              <a:rPr lang="vi-VN" sz="3000" dirty="0">
                <a:solidFill>
                  <a:srgbClr val="000000"/>
                </a:solidFill>
              </a:rPr>
              <a:t>:</a:t>
            </a:r>
          </a:p>
          <a:p>
            <a:pPr algn="just"/>
            <a:r>
              <a:rPr lang="en-US" sz="3000" dirty="0">
                <a:solidFill>
                  <a:srgbClr val="000000"/>
                </a:solidFill>
              </a:rPr>
              <a:t>		</a:t>
            </a:r>
            <a:r>
              <a:rPr lang="vi-VN" sz="3000" dirty="0">
                <a:solidFill>
                  <a:srgbClr val="000000"/>
                </a:solidFill>
              </a:rPr>
              <a:t>- Vì các đằng ấy đựng trong </a:t>
            </a:r>
            <a:r>
              <a:rPr lang="vi-VN" sz="3000" b="1" i="1" dirty="0">
                <a:solidFill>
                  <a:srgbClr val="000000"/>
                </a:solidFill>
              </a:rPr>
              <a:t>lọ thủy tinh </a:t>
            </a:r>
            <a:r>
              <a:rPr lang="vi-VN" sz="3000" dirty="0">
                <a:solidFill>
                  <a:srgbClr val="000000"/>
                </a:solidFill>
              </a:rPr>
              <a:t>mà.</a:t>
            </a:r>
          </a:p>
        </p:txBody>
      </p:sp>
    </p:spTree>
    <p:extLst>
      <p:ext uri="{BB962C8B-B14F-4D97-AF65-F5344CB8AC3E}">
        <p14:creationId xmlns:p14="http://schemas.microsoft.com/office/powerpoint/2010/main" val="7164781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9577E9-807D-4F55-BCF8-1394A0338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873" y="1663747"/>
            <a:ext cx="8132769" cy="3907875"/>
          </a:xfrm>
          <a:prstGeom prst="rect">
            <a:avLst/>
          </a:prstGeom>
        </p:spPr>
      </p:pic>
      <p:grpSp>
        <p:nvGrpSpPr>
          <p:cNvPr id="17" name="组合 16">
            <a:extLst>
              <a:ext uri="{FF2B5EF4-FFF2-40B4-BE49-F238E27FC236}">
                <a16:creationId xmlns:a16="http://schemas.microsoft.com/office/drawing/2014/main" id="{2B7A7B18-21FE-4649-B0BA-FCF5DC139144}"/>
              </a:ext>
            </a:extLst>
          </p:cNvPr>
          <p:cNvGrpSpPr/>
          <p:nvPr/>
        </p:nvGrpSpPr>
        <p:grpSpPr>
          <a:xfrm>
            <a:off x="1612901" y="1364481"/>
            <a:ext cx="1918048" cy="2606396"/>
            <a:chOff x="1816101" y="1573731"/>
            <a:chExt cx="1918048" cy="2606396"/>
          </a:xfrm>
        </p:grpSpPr>
        <p:pic>
          <p:nvPicPr>
            <p:cNvPr id="3" name="图片 2">
              <a:extLst>
                <a:ext uri="{FF2B5EF4-FFF2-40B4-BE49-F238E27FC236}">
                  <a16:creationId xmlns:a16="http://schemas.microsoft.com/office/drawing/2014/main" id="{F31242BD-189D-4F7A-BD4B-51F34475F6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18722">
              <a:off x="1816101" y="1573731"/>
              <a:ext cx="1911753" cy="2562929"/>
            </a:xfrm>
            <a:prstGeom prst="rect">
              <a:avLst/>
            </a:prstGeom>
          </p:spPr>
        </p:pic>
        <p:sp>
          <p:nvSpPr>
            <p:cNvPr id="11" name="文本框 10">
              <a:extLst>
                <a:ext uri="{FF2B5EF4-FFF2-40B4-BE49-F238E27FC236}">
                  <a16:creationId xmlns:a16="http://schemas.microsoft.com/office/drawing/2014/main" id="{CACD1119-45DF-410E-9FC7-A1F13165361C}"/>
                </a:ext>
              </a:extLst>
            </p:cNvPr>
            <p:cNvSpPr txBox="1"/>
            <p:nvPr/>
          </p:nvSpPr>
          <p:spPr>
            <a:xfrm>
              <a:off x="2015846" y="2733577"/>
              <a:ext cx="1715534"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Go</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7" name="文本框 6">
              <a:extLst>
                <a:ext uri="{FF2B5EF4-FFF2-40B4-BE49-F238E27FC236}">
                  <a16:creationId xmlns:a16="http://schemas.microsoft.com/office/drawing/2014/main" id="{0F4DCA3A-263F-4DD7-B102-6DDABDA68037}"/>
                </a:ext>
              </a:extLst>
            </p:cNvPr>
            <p:cNvSpPr txBox="1"/>
            <p:nvPr/>
          </p:nvSpPr>
          <p:spPr>
            <a:xfrm>
              <a:off x="1943274" y="2659743"/>
              <a:ext cx="1790875" cy="1446550"/>
            </a:xfrm>
            <a:prstGeom prst="rect">
              <a:avLst/>
            </a:prstGeom>
            <a:noFill/>
          </p:spPr>
          <p:txBody>
            <a:bodyPr wrap="none" rtlCol="0">
              <a:spAutoFit/>
              <a:scene3d>
                <a:camera prst="orthographicFront"/>
                <a:lightRig rig="threePt" dir="t"/>
              </a:scene3d>
              <a:sp3d contourW="12700"/>
            </a:bodyPr>
            <a:lstStyle/>
            <a:p>
              <a:r>
                <a:rPr lang="en-US" altLang="zh-CN" sz="8800" b="1" dirty="0">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印品黑体" panose="00000500000000000000" pitchFamily="2" charset="-122"/>
                  <a:ea typeface="印品黑体" panose="00000500000000000000" pitchFamily="2" charset="-122"/>
                  <a:cs typeface="义启紫水晶体" panose="02000500000000000000" pitchFamily="2" charset="-128"/>
                </a:rPr>
                <a:t>Go</a:t>
              </a:r>
              <a:endParaRPr lang="zh-CN" altLang="en-US" sz="8800" b="1" dirty="0">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印品黑体" panose="00000500000000000000" pitchFamily="2" charset="-122"/>
                <a:ea typeface="印品黑体" panose="00000500000000000000" pitchFamily="2" charset="-122"/>
                <a:cs typeface="义启紫水晶体" panose="02000500000000000000" pitchFamily="2" charset="-128"/>
              </a:endParaRPr>
            </a:p>
          </p:txBody>
        </p:sp>
      </p:grpSp>
      <p:grpSp>
        <p:nvGrpSpPr>
          <p:cNvPr id="18" name="组合 17">
            <a:extLst>
              <a:ext uri="{FF2B5EF4-FFF2-40B4-BE49-F238E27FC236}">
                <a16:creationId xmlns:a16="http://schemas.microsoft.com/office/drawing/2014/main" id="{225AE83C-999F-4060-BD67-52F14B3E048B}"/>
              </a:ext>
            </a:extLst>
          </p:cNvPr>
          <p:cNvGrpSpPr/>
          <p:nvPr/>
        </p:nvGrpSpPr>
        <p:grpSpPr>
          <a:xfrm>
            <a:off x="3393626" y="1374080"/>
            <a:ext cx="1911754" cy="2584721"/>
            <a:chOff x="3930655" y="1568816"/>
            <a:chExt cx="1911754" cy="2584721"/>
          </a:xfrm>
        </p:grpSpPr>
        <p:pic>
          <p:nvPicPr>
            <p:cNvPr id="4" name="图片 3">
              <a:extLst>
                <a:ext uri="{FF2B5EF4-FFF2-40B4-BE49-F238E27FC236}">
                  <a16:creationId xmlns:a16="http://schemas.microsoft.com/office/drawing/2014/main" id="{562A13D8-C84B-4445-B876-2444B744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04325">
              <a:off x="3930655" y="1568816"/>
              <a:ext cx="1911754" cy="2567843"/>
            </a:xfrm>
            <a:prstGeom prst="rect">
              <a:avLst/>
            </a:prstGeom>
          </p:spPr>
        </p:pic>
        <p:sp>
          <p:nvSpPr>
            <p:cNvPr id="12" name="文本框 11">
              <a:extLst>
                <a:ext uri="{FF2B5EF4-FFF2-40B4-BE49-F238E27FC236}">
                  <a16:creationId xmlns:a16="http://schemas.microsoft.com/office/drawing/2014/main" id="{08DF8BC1-DA8F-4733-AA08-78A99444E97A}"/>
                </a:ext>
              </a:extLst>
            </p:cNvPr>
            <p:cNvSpPr txBox="1"/>
            <p:nvPr/>
          </p:nvSpPr>
          <p:spPr>
            <a:xfrm>
              <a:off x="4159256" y="2706987"/>
              <a:ext cx="1545616"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od</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8" name="文本框 7">
              <a:extLst>
                <a:ext uri="{FF2B5EF4-FFF2-40B4-BE49-F238E27FC236}">
                  <a16:creationId xmlns:a16="http://schemas.microsoft.com/office/drawing/2014/main" id="{E8C3E5FF-30B6-47DF-A0AA-93513DBFE345}"/>
                </a:ext>
              </a:extLst>
            </p:cNvPr>
            <p:cNvSpPr txBox="1"/>
            <p:nvPr/>
          </p:nvSpPr>
          <p:spPr>
            <a:xfrm>
              <a:off x="4086686" y="2633154"/>
              <a:ext cx="1677062" cy="1446550"/>
            </a:xfrm>
            <a:prstGeom prst="rect">
              <a:avLst/>
            </a:prstGeom>
            <a:noFill/>
          </p:spPr>
          <p:txBody>
            <a:bodyPr wrap="square" rtlCol="0">
              <a:spAutoFit/>
              <a:scene3d>
                <a:camera prst="orthographicFront"/>
                <a:lightRig rig="threePt" dir="t"/>
              </a:scene3d>
              <a:sp3d contourW="12700"/>
            </a:bodyPr>
            <a:lstStyle>
              <a:defPPr>
                <a:defRPr lang="en-US"/>
              </a:defPPr>
              <a:lvl1pPr>
                <a:defRPr sz="8800" b="1">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义启紫水晶体" panose="02000500000000000000" pitchFamily="2" charset="-128"/>
                  <a:ea typeface="义启紫水晶体" panose="02000500000000000000" pitchFamily="2" charset="-128"/>
                  <a:cs typeface="义启紫水晶体" panose="02000500000000000000" pitchFamily="2" charset="-128"/>
                </a:defRPr>
              </a:lvl1pPr>
            </a:lstStyle>
            <a:p>
              <a:r>
                <a:rPr lang="en-US" altLang="zh-CN" dirty="0">
                  <a:gradFill>
                    <a:gsLst>
                      <a:gs pos="73000">
                        <a:srgbClr val="00BD9B"/>
                      </a:gs>
                      <a:gs pos="39000">
                        <a:srgbClr val="00A081"/>
                      </a:gs>
                      <a:gs pos="39000">
                        <a:srgbClr val="00BD9B"/>
                      </a:gs>
                      <a:gs pos="0">
                        <a:srgbClr val="00A081"/>
                      </a:gs>
                      <a:gs pos="73000">
                        <a:srgbClr val="00A081"/>
                      </a:gs>
                      <a:gs pos="100000">
                        <a:srgbClr val="00A081"/>
                      </a:gs>
                    </a:gsLst>
                    <a:lin ang="5400000" scaled="1"/>
                  </a:gradFill>
                  <a:latin typeface="印品黑体" panose="00000500000000000000" pitchFamily="2" charset="-122"/>
                  <a:ea typeface="印品黑体" panose="00000500000000000000" pitchFamily="2" charset="-122"/>
                </a:rPr>
                <a:t>od</a:t>
              </a:r>
              <a:endParaRPr lang="zh-CN" altLang="en-US" dirty="0">
                <a:gradFill>
                  <a:gsLst>
                    <a:gs pos="73000">
                      <a:srgbClr val="00BD9B"/>
                    </a:gs>
                    <a:gs pos="39000">
                      <a:srgbClr val="00A081"/>
                    </a:gs>
                    <a:gs pos="39000">
                      <a:srgbClr val="00BD9B"/>
                    </a:gs>
                    <a:gs pos="0">
                      <a:srgbClr val="00A081"/>
                    </a:gs>
                    <a:gs pos="73000">
                      <a:srgbClr val="00A081"/>
                    </a:gs>
                    <a:gs pos="100000">
                      <a:srgbClr val="00A081"/>
                    </a:gs>
                  </a:gsLst>
                  <a:lin ang="5400000" scaled="1"/>
                </a:gradFill>
                <a:latin typeface="印品黑体" panose="00000500000000000000" pitchFamily="2" charset="-122"/>
                <a:ea typeface="印品黑体" panose="00000500000000000000" pitchFamily="2" charset="-122"/>
              </a:endParaRPr>
            </a:p>
          </p:txBody>
        </p:sp>
      </p:grpSp>
      <p:grpSp>
        <p:nvGrpSpPr>
          <p:cNvPr id="19" name="组合 18">
            <a:extLst>
              <a:ext uri="{FF2B5EF4-FFF2-40B4-BE49-F238E27FC236}">
                <a16:creationId xmlns:a16="http://schemas.microsoft.com/office/drawing/2014/main" id="{7A7540B5-93A7-40BB-B481-AC8C9689DDC4}"/>
              </a:ext>
            </a:extLst>
          </p:cNvPr>
          <p:cNvGrpSpPr/>
          <p:nvPr/>
        </p:nvGrpSpPr>
        <p:grpSpPr>
          <a:xfrm>
            <a:off x="6350009" y="2516289"/>
            <a:ext cx="2033695" cy="2441635"/>
            <a:chOff x="6045209" y="1695023"/>
            <a:chExt cx="2033695" cy="2441635"/>
          </a:xfrm>
        </p:grpSpPr>
        <p:pic>
          <p:nvPicPr>
            <p:cNvPr id="5" name="图片 4">
              <a:extLst>
                <a:ext uri="{FF2B5EF4-FFF2-40B4-BE49-F238E27FC236}">
                  <a16:creationId xmlns:a16="http://schemas.microsoft.com/office/drawing/2014/main" id="{F1C7078E-775B-4936-9FFA-D0A3C05A3D50}"/>
                </a:ext>
              </a:extLst>
            </p:cNvPr>
            <p:cNvPicPr>
              <a:picLocks noChangeAspect="1"/>
            </p:cNvPicPr>
            <p:nvPr/>
          </p:nvPicPr>
          <p:blipFill>
            <a:blip r:embed="rId6"/>
            <a:stretch>
              <a:fillRect/>
            </a:stretch>
          </p:blipFill>
          <p:spPr>
            <a:xfrm rot="21207259">
              <a:off x="6045209" y="1695023"/>
              <a:ext cx="2033695" cy="2441635"/>
            </a:xfrm>
            <a:prstGeom prst="rect">
              <a:avLst/>
            </a:prstGeom>
          </p:spPr>
        </p:pic>
        <p:sp>
          <p:nvSpPr>
            <p:cNvPr id="13" name="文本框 12">
              <a:extLst>
                <a:ext uri="{FF2B5EF4-FFF2-40B4-BE49-F238E27FC236}">
                  <a16:creationId xmlns:a16="http://schemas.microsoft.com/office/drawing/2014/main" id="{5DED4572-30E2-48CD-9F46-D6A4D446DD44}"/>
                </a:ext>
              </a:extLst>
            </p:cNvPr>
            <p:cNvSpPr txBox="1"/>
            <p:nvPr/>
          </p:nvSpPr>
          <p:spPr>
            <a:xfrm>
              <a:off x="6960246" y="2590248"/>
              <a:ext cx="875561"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b</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9" name="文本框 8">
              <a:extLst>
                <a:ext uri="{FF2B5EF4-FFF2-40B4-BE49-F238E27FC236}">
                  <a16:creationId xmlns:a16="http://schemas.microsoft.com/office/drawing/2014/main" id="{B4ABEBC6-9532-47F0-AB61-447765D6A414}"/>
                </a:ext>
              </a:extLst>
            </p:cNvPr>
            <p:cNvSpPr txBox="1"/>
            <p:nvPr/>
          </p:nvSpPr>
          <p:spPr>
            <a:xfrm>
              <a:off x="6945732" y="2516414"/>
              <a:ext cx="936475" cy="1446550"/>
            </a:xfrm>
            <a:prstGeom prst="rect">
              <a:avLst/>
            </a:prstGeom>
            <a:noFill/>
          </p:spPr>
          <p:txBody>
            <a:bodyPr wrap="none" rtlCol="0">
              <a:spAutoFit/>
              <a:scene3d>
                <a:camera prst="orthographicFront"/>
                <a:lightRig rig="threePt" dir="t"/>
              </a:scene3d>
              <a:sp3d contourW="12700"/>
            </a:bodyPr>
            <a:lstStyle>
              <a:defPPr>
                <a:defRPr lang="en-US"/>
              </a:defPPr>
              <a:lvl1pPr>
                <a:defRPr sz="8800" b="1">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义启紫水晶体" panose="02000500000000000000" pitchFamily="2" charset="-128"/>
                  <a:ea typeface="义启紫水晶体" panose="02000500000000000000" pitchFamily="2" charset="-128"/>
                  <a:cs typeface="义启紫水晶体" panose="02000500000000000000" pitchFamily="2" charset="-128"/>
                </a:defRPr>
              </a:lvl1pPr>
            </a:lstStyle>
            <a:p>
              <a:r>
                <a:rPr lang="en-US" altLang="zh-CN" dirty="0">
                  <a:gradFill>
                    <a:gsLst>
                      <a:gs pos="73000">
                        <a:srgbClr val="BF3737"/>
                      </a:gs>
                      <a:gs pos="39000">
                        <a:srgbClr val="F94442"/>
                      </a:gs>
                      <a:gs pos="39000">
                        <a:srgbClr val="BF3737"/>
                      </a:gs>
                      <a:gs pos="0">
                        <a:srgbClr val="F94442"/>
                      </a:gs>
                      <a:gs pos="73000">
                        <a:srgbClr val="F94442"/>
                      </a:gs>
                      <a:gs pos="100000">
                        <a:srgbClr val="F94442"/>
                      </a:gs>
                    </a:gsLst>
                    <a:lin ang="5400000" scaled="1"/>
                  </a:gradFill>
                  <a:latin typeface="印品黑体" panose="00000500000000000000" pitchFamily="2" charset="-122"/>
                  <a:ea typeface="印品黑体" panose="00000500000000000000" pitchFamily="2" charset="-122"/>
                </a:rPr>
                <a:t>b</a:t>
              </a:r>
              <a:endParaRPr lang="zh-CN" altLang="en-US" dirty="0">
                <a:gradFill>
                  <a:gsLst>
                    <a:gs pos="73000">
                      <a:srgbClr val="BF3737"/>
                    </a:gs>
                    <a:gs pos="39000">
                      <a:srgbClr val="F94442"/>
                    </a:gs>
                    <a:gs pos="39000">
                      <a:srgbClr val="BF3737"/>
                    </a:gs>
                    <a:gs pos="0">
                      <a:srgbClr val="F94442"/>
                    </a:gs>
                    <a:gs pos="73000">
                      <a:srgbClr val="F94442"/>
                    </a:gs>
                    <a:gs pos="100000">
                      <a:srgbClr val="F94442"/>
                    </a:gs>
                  </a:gsLst>
                  <a:lin ang="5400000" scaled="1"/>
                </a:gradFill>
                <a:latin typeface="印品黑体" panose="00000500000000000000" pitchFamily="2" charset="-122"/>
                <a:ea typeface="印品黑体" panose="00000500000000000000" pitchFamily="2" charset="-122"/>
              </a:endParaRPr>
            </a:p>
          </p:txBody>
        </p:sp>
      </p:grpSp>
      <p:grpSp>
        <p:nvGrpSpPr>
          <p:cNvPr id="20" name="组合 19">
            <a:extLst>
              <a:ext uri="{FF2B5EF4-FFF2-40B4-BE49-F238E27FC236}">
                <a16:creationId xmlns:a16="http://schemas.microsoft.com/office/drawing/2014/main" id="{6A298435-41A1-4CDF-A66A-E10A8C180DAB}"/>
              </a:ext>
            </a:extLst>
          </p:cNvPr>
          <p:cNvGrpSpPr/>
          <p:nvPr/>
        </p:nvGrpSpPr>
        <p:grpSpPr>
          <a:xfrm>
            <a:off x="8105719" y="2763032"/>
            <a:ext cx="2094195" cy="2441636"/>
            <a:chOff x="8294406" y="1695023"/>
            <a:chExt cx="2094195" cy="2441636"/>
          </a:xfrm>
        </p:grpSpPr>
        <p:pic>
          <p:nvPicPr>
            <p:cNvPr id="6" name="图片 5">
              <a:extLst>
                <a:ext uri="{FF2B5EF4-FFF2-40B4-BE49-F238E27FC236}">
                  <a16:creationId xmlns:a16="http://schemas.microsoft.com/office/drawing/2014/main" id="{B6C9AB76-4239-4F9A-A4D8-68BD3CF81960}"/>
                </a:ext>
              </a:extLst>
            </p:cNvPr>
            <p:cNvPicPr>
              <a:picLocks noChangeAspect="1"/>
            </p:cNvPicPr>
            <p:nvPr/>
          </p:nvPicPr>
          <p:blipFill>
            <a:blip r:embed="rId7"/>
            <a:stretch>
              <a:fillRect/>
            </a:stretch>
          </p:blipFill>
          <p:spPr>
            <a:xfrm rot="673884">
              <a:off x="8294406" y="1695023"/>
              <a:ext cx="2094195" cy="2441636"/>
            </a:xfrm>
            <a:prstGeom prst="rect">
              <a:avLst/>
            </a:prstGeom>
          </p:spPr>
        </p:pic>
        <p:sp>
          <p:nvSpPr>
            <p:cNvPr id="14" name="文本框 13">
              <a:extLst>
                <a:ext uri="{FF2B5EF4-FFF2-40B4-BE49-F238E27FC236}">
                  <a16:creationId xmlns:a16="http://schemas.microsoft.com/office/drawing/2014/main" id="{C581D315-47E8-4DF0-939A-C0400FD56B29}"/>
                </a:ext>
              </a:extLst>
            </p:cNvPr>
            <p:cNvSpPr txBox="1"/>
            <p:nvPr/>
          </p:nvSpPr>
          <p:spPr>
            <a:xfrm>
              <a:off x="8538146" y="2617462"/>
              <a:ext cx="1449436" cy="1446550"/>
            </a:xfrm>
            <a:prstGeom prst="rect">
              <a:avLst/>
            </a:prstGeom>
            <a:noFill/>
          </p:spPr>
          <p:txBody>
            <a:bodyPr wrap="none" rtlCol="0">
              <a:spAutoFit/>
              <a:scene3d>
                <a:camera prst="orthographicFront"/>
                <a:lightRig rig="threePt" dir="t"/>
              </a:scene3d>
              <a:sp3d contourW="12700"/>
            </a:bodyPr>
            <a:lstStyle/>
            <a:p>
              <a:r>
                <a:rPr lang="en-US" altLang="zh-CN"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rPr>
                <a:t>ye</a:t>
              </a:r>
              <a:endParaRPr lang="zh-CN" altLang="en-US" sz="8800" b="1" dirty="0">
                <a:ln w="57150" cap="sq">
                  <a:solidFill>
                    <a:schemeClr val="bg1"/>
                  </a:solidFill>
                  <a:miter lim="800000"/>
                </a:ln>
                <a:solidFill>
                  <a:schemeClr val="bg1"/>
                </a:solidFill>
                <a:effectLst>
                  <a:outerShdw blurRad="520700" dist="38100" dir="5400000" algn="t" rotWithShape="0">
                    <a:prstClr val="black">
                      <a:alpha val="29000"/>
                    </a:prstClr>
                  </a:outerShdw>
                </a:effectLst>
                <a:latin typeface="义启紫水晶体" panose="02000500000000000000" pitchFamily="2" charset="-128"/>
                <a:ea typeface="义启紫水晶体" panose="02000500000000000000" pitchFamily="2" charset="-128"/>
                <a:cs typeface="义启紫水晶体" panose="02000500000000000000" pitchFamily="2" charset="-128"/>
              </a:endParaRPr>
            </a:p>
          </p:txBody>
        </p:sp>
        <p:sp>
          <p:nvSpPr>
            <p:cNvPr id="10" name="文本框 9">
              <a:extLst>
                <a:ext uri="{FF2B5EF4-FFF2-40B4-BE49-F238E27FC236}">
                  <a16:creationId xmlns:a16="http://schemas.microsoft.com/office/drawing/2014/main" id="{15A79AF4-3936-4529-A2E3-11737026DC24}"/>
                </a:ext>
              </a:extLst>
            </p:cNvPr>
            <p:cNvSpPr txBox="1"/>
            <p:nvPr/>
          </p:nvSpPr>
          <p:spPr>
            <a:xfrm>
              <a:off x="8465575" y="2500086"/>
              <a:ext cx="1477392" cy="1446550"/>
            </a:xfrm>
            <a:prstGeom prst="rect">
              <a:avLst/>
            </a:prstGeom>
            <a:noFill/>
          </p:spPr>
          <p:txBody>
            <a:bodyPr wrap="square" rtlCol="0">
              <a:spAutoFit/>
              <a:scene3d>
                <a:camera prst="orthographicFront"/>
                <a:lightRig rig="threePt" dir="t"/>
              </a:scene3d>
              <a:sp3d contourW="12700"/>
            </a:bodyPr>
            <a:lstStyle>
              <a:defPPr>
                <a:defRPr lang="en-US"/>
              </a:defPPr>
              <a:lvl1pPr>
                <a:defRPr sz="8800" b="1">
                  <a:gradFill>
                    <a:gsLst>
                      <a:gs pos="73000">
                        <a:srgbClr val="8DC63F"/>
                      </a:gs>
                      <a:gs pos="39000">
                        <a:srgbClr val="D7DF23"/>
                      </a:gs>
                      <a:gs pos="39000">
                        <a:srgbClr val="8DC63F"/>
                      </a:gs>
                      <a:gs pos="0">
                        <a:srgbClr val="D7DF23"/>
                      </a:gs>
                      <a:gs pos="73000">
                        <a:srgbClr val="D7DF23"/>
                      </a:gs>
                      <a:gs pos="100000">
                        <a:srgbClr val="D7DF23"/>
                      </a:gs>
                    </a:gsLst>
                    <a:lin ang="5400000" scaled="1"/>
                  </a:gradFill>
                  <a:latin typeface="义启紫水晶体" panose="02000500000000000000" pitchFamily="2" charset="-128"/>
                  <a:ea typeface="义启紫水晶体" panose="02000500000000000000" pitchFamily="2" charset="-128"/>
                  <a:cs typeface="义启紫水晶体" panose="02000500000000000000" pitchFamily="2" charset="-128"/>
                </a:defRPr>
              </a:lvl1pPr>
            </a:lstStyle>
            <a:p>
              <a:r>
                <a:rPr lang="en-US" altLang="zh-CN" dirty="0">
                  <a:gradFill>
                    <a:gsLst>
                      <a:gs pos="73000">
                        <a:srgbClr val="F8CB00"/>
                      </a:gs>
                      <a:gs pos="39000">
                        <a:srgbClr val="FBB040"/>
                      </a:gs>
                      <a:gs pos="39000">
                        <a:srgbClr val="F8CB00"/>
                      </a:gs>
                      <a:gs pos="0">
                        <a:srgbClr val="FBB040"/>
                      </a:gs>
                      <a:gs pos="73000">
                        <a:srgbClr val="FBB040"/>
                      </a:gs>
                      <a:gs pos="100000">
                        <a:srgbClr val="FBB040"/>
                      </a:gs>
                    </a:gsLst>
                    <a:lin ang="5400000" scaled="1"/>
                  </a:gradFill>
                  <a:latin typeface="印品黑体" panose="00000500000000000000" pitchFamily="2" charset="-122"/>
                  <a:ea typeface="印品黑体" panose="00000500000000000000" pitchFamily="2" charset="-122"/>
                </a:rPr>
                <a:t>ye</a:t>
              </a:r>
              <a:endParaRPr lang="zh-CN" altLang="en-US" dirty="0">
                <a:gradFill>
                  <a:gsLst>
                    <a:gs pos="73000">
                      <a:srgbClr val="F8CB00"/>
                    </a:gs>
                    <a:gs pos="39000">
                      <a:srgbClr val="FBB040"/>
                    </a:gs>
                    <a:gs pos="39000">
                      <a:srgbClr val="F8CB00"/>
                    </a:gs>
                    <a:gs pos="0">
                      <a:srgbClr val="FBB040"/>
                    </a:gs>
                    <a:gs pos="73000">
                      <a:srgbClr val="FBB040"/>
                    </a:gs>
                    <a:gs pos="100000">
                      <a:srgbClr val="FBB040"/>
                    </a:gs>
                  </a:gsLst>
                  <a:lin ang="5400000" scaled="1"/>
                </a:gradFill>
                <a:latin typeface="印品黑体" panose="00000500000000000000" pitchFamily="2" charset="-122"/>
                <a:ea typeface="印品黑体" panose="00000500000000000000" pitchFamily="2" charset="-122"/>
              </a:endParaRPr>
            </a:p>
          </p:txBody>
        </p:sp>
      </p:grpSp>
    </p:spTree>
    <p:extLst>
      <p:ext uri="{BB962C8B-B14F-4D97-AF65-F5344CB8AC3E}">
        <p14:creationId xmlns:p14="http://schemas.microsoft.com/office/powerpoint/2010/main" val="1176203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657E2-365B-4953-87FB-4D53C9DB457C}"/>
              </a:ext>
            </a:extLst>
          </p:cNvPr>
          <p:cNvPicPr>
            <a:picLocks noChangeAspect="1"/>
          </p:cNvPicPr>
          <p:nvPr/>
        </p:nvPicPr>
        <p:blipFill>
          <a:blip r:embed="rId2"/>
          <a:stretch>
            <a:fillRect/>
          </a:stretch>
        </p:blipFill>
        <p:spPr>
          <a:xfrm>
            <a:off x="507999" y="411544"/>
            <a:ext cx="11248573" cy="4675773"/>
          </a:xfrm>
          <a:prstGeom prst="rect">
            <a:avLst/>
          </a:prstGeom>
        </p:spPr>
      </p:pic>
      <p:sp>
        <p:nvSpPr>
          <p:cNvPr id="4" name="TextBox 3">
            <a:extLst>
              <a:ext uri="{FF2B5EF4-FFF2-40B4-BE49-F238E27FC236}">
                <a16:creationId xmlns:a16="http://schemas.microsoft.com/office/drawing/2014/main" id="{8E5D085D-EFAC-4407-886C-203C7779E13B}"/>
              </a:ext>
            </a:extLst>
          </p:cNvPr>
          <p:cNvSpPr txBox="1"/>
          <p:nvPr/>
        </p:nvSpPr>
        <p:spPr>
          <a:xfrm>
            <a:off x="3546612" y="5253661"/>
            <a:ext cx="8143462" cy="1400383"/>
          </a:xfrm>
          <a:prstGeom prst="rect">
            <a:avLst/>
          </a:prstGeom>
          <a:noFill/>
        </p:spPr>
        <p:txBody>
          <a:bodyPr wrap="square" rtlCol="0">
            <a:spAutoFit/>
          </a:bodyPr>
          <a:lstStyle/>
          <a:p>
            <a:r>
              <a:rPr lang="en-US" sz="8500" dirty="0" err="1">
                <a:solidFill>
                  <a:schemeClr val="tx2">
                    <a:lumMod val="75000"/>
                  </a:schemeClr>
                </a:solidFill>
                <a:latin typeface="UTM Akashi" panose="02040603050506020204" pitchFamily="18" charset="0"/>
              </a:rPr>
              <a:t>Chú</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Đất</a:t>
            </a:r>
            <a:r>
              <a:rPr lang="en-US" sz="8500" dirty="0">
                <a:solidFill>
                  <a:schemeClr val="tx2">
                    <a:lumMod val="75000"/>
                  </a:schemeClr>
                </a:solidFill>
                <a:latin typeface="UTM Akashi" panose="02040603050506020204" pitchFamily="18" charset="0"/>
              </a:rPr>
              <a:t> </a:t>
            </a:r>
            <a:r>
              <a:rPr lang="en-US" sz="8500" dirty="0" err="1">
                <a:solidFill>
                  <a:schemeClr val="tx2">
                    <a:lumMod val="75000"/>
                  </a:schemeClr>
                </a:solidFill>
                <a:latin typeface="UTM Akashi" panose="02040603050506020204" pitchFamily="18" charset="0"/>
              </a:rPr>
              <a:t>Nung</a:t>
            </a:r>
            <a:endParaRPr lang="en-US" sz="8500" dirty="0">
              <a:solidFill>
                <a:schemeClr val="tx2">
                  <a:lumMod val="75000"/>
                </a:schemeClr>
              </a:solidFill>
              <a:latin typeface="UTM Akashi" panose="02040603050506020204" pitchFamily="18" charset="0"/>
            </a:endParaRPr>
          </a:p>
        </p:txBody>
      </p:sp>
      <p:sp>
        <p:nvSpPr>
          <p:cNvPr id="5" name="TextBox 4">
            <a:extLst>
              <a:ext uri="{FF2B5EF4-FFF2-40B4-BE49-F238E27FC236}">
                <a16:creationId xmlns:a16="http://schemas.microsoft.com/office/drawing/2014/main" id="{97443174-FFC9-4537-BF2C-8EA81A5F635A}"/>
              </a:ext>
            </a:extLst>
          </p:cNvPr>
          <p:cNvSpPr txBox="1"/>
          <p:nvPr/>
        </p:nvSpPr>
        <p:spPr>
          <a:xfrm>
            <a:off x="3500230" y="5194026"/>
            <a:ext cx="8143462" cy="1400383"/>
          </a:xfrm>
          <a:prstGeom prst="rect">
            <a:avLst/>
          </a:prstGeom>
          <a:noFill/>
        </p:spPr>
        <p:txBody>
          <a:bodyPr wrap="square" rtlCol="0">
            <a:spAutoFit/>
          </a:bodyPr>
          <a:lstStyle/>
          <a:p>
            <a:r>
              <a:rPr lang="en-US" sz="8500" dirty="0" err="1">
                <a:solidFill>
                  <a:srgbClr val="993300"/>
                </a:solidFill>
                <a:latin typeface="UTM Akashi" panose="02040603050506020204" pitchFamily="18" charset="0"/>
              </a:rPr>
              <a:t>Chú</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Đất</a:t>
            </a:r>
            <a:r>
              <a:rPr lang="en-US" sz="8500" dirty="0">
                <a:solidFill>
                  <a:srgbClr val="993300"/>
                </a:solidFill>
                <a:latin typeface="UTM Akashi" panose="02040603050506020204" pitchFamily="18" charset="0"/>
              </a:rPr>
              <a:t> </a:t>
            </a:r>
            <a:r>
              <a:rPr lang="en-US" sz="8500" dirty="0" err="1">
                <a:solidFill>
                  <a:srgbClr val="993300"/>
                </a:solidFill>
                <a:latin typeface="UTM Akashi" panose="02040603050506020204" pitchFamily="18" charset="0"/>
              </a:rPr>
              <a:t>Nung</a:t>
            </a:r>
            <a:endParaRPr lang="en-US" sz="8500" dirty="0">
              <a:solidFill>
                <a:srgbClr val="993300"/>
              </a:solidFill>
              <a:latin typeface="UTM Akashi" panose="02040603050506020204" pitchFamily="18" charset="0"/>
            </a:endParaRPr>
          </a:p>
        </p:txBody>
      </p:sp>
      <p:pic>
        <p:nvPicPr>
          <p:cNvPr id="7" name="Picture 6">
            <a:extLst>
              <a:ext uri="{FF2B5EF4-FFF2-40B4-BE49-F238E27FC236}">
                <a16:creationId xmlns:a16="http://schemas.microsoft.com/office/drawing/2014/main" id="{7DA1B535-C991-44FF-9454-ECC84AE61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042"/>
            <a:ext cx="3562349" cy="2317732"/>
          </a:xfrm>
          <a:prstGeom prst="rect">
            <a:avLst/>
          </a:prstGeom>
        </p:spPr>
      </p:pic>
    </p:spTree>
    <p:extLst>
      <p:ext uri="{BB962C8B-B14F-4D97-AF65-F5344CB8AC3E}">
        <p14:creationId xmlns:p14="http://schemas.microsoft.com/office/powerpoint/2010/main" val="38575713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8" name="Rectangle 7">
            <a:extLst>
              <a:ext uri="{FF2B5EF4-FFF2-40B4-BE49-F238E27FC236}">
                <a16:creationId xmlns:a16="http://schemas.microsoft.com/office/drawing/2014/main" id="{3BD24125-82E6-4FCA-8569-B60F426D77E0}"/>
              </a:ext>
            </a:extLst>
          </p:cNvPr>
          <p:cNvSpPr/>
          <p:nvPr/>
        </p:nvSpPr>
        <p:spPr>
          <a:xfrm>
            <a:off x="362857" y="851802"/>
            <a:ext cx="11321143" cy="5601533"/>
          </a:xfrm>
          <a:prstGeom prst="rect">
            <a:avLst/>
          </a:prstGeom>
        </p:spPr>
        <p:txBody>
          <a:bodyPr wrap="square">
            <a:spAutoFit/>
          </a:bodyPr>
          <a:lstStyle/>
          <a:p>
            <a:pPr algn="just"/>
            <a:r>
              <a:rPr lang="en-US" dirty="0">
                <a:solidFill>
                  <a:srgbClr val="000000"/>
                </a:solidFill>
              </a:rPr>
              <a:t>	</a:t>
            </a:r>
            <a:r>
              <a:rPr lang="vi-VN" dirty="0">
                <a:solidFill>
                  <a:srgbClr val="000000"/>
                </a:solidFill>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p>
          <a:p>
            <a:pPr algn="just"/>
            <a:r>
              <a:rPr lang="en-US" dirty="0">
                <a:solidFill>
                  <a:srgbClr val="000000"/>
                </a:solidFill>
              </a:rPr>
              <a:t>	</a:t>
            </a:r>
            <a:r>
              <a:rPr lang="vi-VN" dirty="0">
                <a:solidFill>
                  <a:srgbClr val="000000"/>
                </a:solidFill>
              </a:rPr>
              <a:t>- Kẻ nào đã bắt nàng tới đây?</a:t>
            </a:r>
          </a:p>
          <a:p>
            <a:pPr algn="just"/>
            <a:r>
              <a:rPr lang="en-US" dirty="0">
                <a:solidFill>
                  <a:srgbClr val="000000"/>
                </a:solidFill>
              </a:rPr>
              <a:t>	</a:t>
            </a:r>
            <a:r>
              <a:rPr lang="vi-VN" dirty="0">
                <a:solidFill>
                  <a:srgbClr val="000000"/>
                </a:solidFill>
              </a:rPr>
              <a:t>- Chuột.</a:t>
            </a:r>
          </a:p>
          <a:p>
            <a:pPr algn="just"/>
            <a:r>
              <a:rPr lang="en-US" dirty="0">
                <a:solidFill>
                  <a:srgbClr val="000000"/>
                </a:solidFill>
              </a:rPr>
              <a:t>	</a:t>
            </a:r>
            <a:r>
              <a:rPr lang="vi-VN" dirty="0">
                <a:solidFill>
                  <a:srgbClr val="000000"/>
                </a:solidFill>
              </a:rPr>
              <a:t>- Lầu son của nàng đâu?</a:t>
            </a:r>
          </a:p>
          <a:p>
            <a:pPr algn="just"/>
            <a:r>
              <a:rPr lang="en-US" dirty="0">
                <a:solidFill>
                  <a:srgbClr val="000000"/>
                </a:solidFill>
              </a:rPr>
              <a:t>	</a:t>
            </a:r>
            <a:r>
              <a:rPr lang="vi-VN" dirty="0">
                <a:solidFill>
                  <a:srgbClr val="000000"/>
                </a:solidFill>
              </a:rPr>
              <a:t>- Chuột ăn rồi!</a:t>
            </a:r>
          </a:p>
          <a:p>
            <a:pPr algn="just"/>
            <a:r>
              <a:rPr lang="en-US" dirty="0">
                <a:solidFill>
                  <a:srgbClr val="000000"/>
                </a:solidFill>
              </a:rPr>
              <a:t>	</a:t>
            </a:r>
            <a:r>
              <a:rPr lang="vi-VN" dirty="0">
                <a:solidFill>
                  <a:srgbClr val="000000"/>
                </a:solidFill>
              </a:rPr>
              <a:t>Chàng kị sĩ hoảng hốt, biết mình bị lừa, vội dìu công chúa chạy trốn.</a:t>
            </a:r>
            <a:endParaRPr lang="en-US" dirty="0">
              <a:solidFill>
                <a:srgbClr val="000000"/>
              </a:solidFill>
            </a:endParaRPr>
          </a:p>
          <a:p>
            <a:pPr algn="just"/>
            <a:r>
              <a:rPr lang="en-US" dirty="0">
                <a:solidFill>
                  <a:srgbClr val="000000"/>
                </a:solidFill>
              </a:rPr>
              <a:t>	</a:t>
            </a:r>
            <a:r>
              <a:rPr lang="vi-VN" dirty="0">
                <a:solidFill>
                  <a:srgbClr val="000000"/>
                </a:solidFill>
              </a:rPr>
              <a:t>Chiếc thuyền mảnh trôi qua cống ra con ngòi. Gặp nước xoáy, thuyền lật, cả hai bị ngấm nước, nhũn cả chân tay.</a:t>
            </a:r>
          </a:p>
          <a:p>
            <a:pPr algn="just"/>
            <a:r>
              <a:rPr lang="en-US" dirty="0">
                <a:solidFill>
                  <a:srgbClr val="000000"/>
                </a:solidFill>
              </a:rPr>
              <a:t>	</a:t>
            </a:r>
            <a:r>
              <a:rPr lang="vi-VN" dirty="0">
                <a:solidFill>
                  <a:srgbClr val="000000"/>
                </a:solidFill>
              </a:rPr>
              <a:t>Lúc ấy, Đất Nung đang đi dọc bờ con ngòi. Thấy hai người bị nạn, chú liền nhảy xuống, vớt lên bờ phơi nắng cho se bột lại.</a:t>
            </a:r>
            <a:endParaRPr lang="en-US" dirty="0">
              <a:solidFill>
                <a:srgbClr val="000000"/>
              </a:solidFill>
            </a:endParaRPr>
          </a:p>
          <a:p>
            <a:pPr algn="just"/>
            <a:r>
              <a:rPr lang="en-US" dirty="0">
                <a:solidFill>
                  <a:srgbClr val="000000"/>
                </a:solidFill>
              </a:rPr>
              <a:t>	</a:t>
            </a:r>
            <a:r>
              <a:rPr lang="vi-VN" dirty="0">
                <a:solidFill>
                  <a:srgbClr val="000000"/>
                </a:solidFill>
              </a:rPr>
              <a:t>Hai người bột tỉnh dần, nhận ra bạn cũ thì lạ quá, kêu lên:</a:t>
            </a:r>
          </a:p>
          <a:p>
            <a:pPr algn="just"/>
            <a:r>
              <a:rPr lang="en-US" dirty="0">
                <a:solidFill>
                  <a:srgbClr val="000000"/>
                </a:solidFill>
              </a:rPr>
              <a:t>	</a:t>
            </a:r>
            <a:r>
              <a:rPr lang="vi-VN" dirty="0">
                <a:solidFill>
                  <a:srgbClr val="000000"/>
                </a:solidFill>
              </a:rPr>
              <a:t>- Ôi, chính anh đã cứu chúng tôi đấy ư? Sao trông anh khác thế?</a:t>
            </a:r>
          </a:p>
          <a:p>
            <a:pPr algn="just"/>
            <a:r>
              <a:rPr lang="en-US" dirty="0">
                <a:solidFill>
                  <a:srgbClr val="000000"/>
                </a:solidFill>
              </a:rPr>
              <a:t>	</a:t>
            </a:r>
            <a:r>
              <a:rPr lang="vi-VN" dirty="0">
                <a:solidFill>
                  <a:srgbClr val="000000"/>
                </a:solidFill>
              </a:rPr>
              <a:t>- Có gì đâu, tại tớ nung trong lửa. Bây giờ có thể phơi nắng, phơi mưa hàng đời người.</a:t>
            </a:r>
          </a:p>
          <a:p>
            <a:pPr algn="just"/>
            <a:r>
              <a:rPr lang="en-US" dirty="0">
                <a:solidFill>
                  <a:srgbClr val="000000"/>
                </a:solidFill>
              </a:rPr>
              <a:t>	</a:t>
            </a:r>
            <a:r>
              <a:rPr lang="vi-VN" dirty="0">
                <a:solidFill>
                  <a:srgbClr val="000000"/>
                </a:solidFill>
              </a:rPr>
              <a:t>Nàng công chúa phục quá, thì thào với chàng kị sĩ:</a:t>
            </a:r>
          </a:p>
          <a:p>
            <a:pPr algn="just"/>
            <a:r>
              <a:rPr lang="en-US" dirty="0">
                <a:solidFill>
                  <a:srgbClr val="000000"/>
                </a:solidFill>
              </a:rPr>
              <a:t>	</a:t>
            </a:r>
            <a:r>
              <a:rPr lang="vi-VN" dirty="0">
                <a:solidFill>
                  <a:srgbClr val="000000"/>
                </a:solidFill>
              </a:rPr>
              <a:t>- Thế mà chúng mình mới chìm xuống nước đã vữa ra.</a:t>
            </a:r>
          </a:p>
          <a:p>
            <a:pPr lvl="1" algn="just"/>
            <a:r>
              <a:rPr lang="vi-VN" dirty="0">
                <a:solidFill>
                  <a:srgbClr val="000000"/>
                </a:solidFill>
              </a:rPr>
              <a:t>Đất Nung đánh một câu cộc tuếch:</a:t>
            </a:r>
          </a:p>
          <a:p>
            <a:pPr algn="just"/>
            <a:r>
              <a:rPr lang="en-US" dirty="0">
                <a:solidFill>
                  <a:srgbClr val="000000"/>
                </a:solidFill>
              </a:rPr>
              <a:t>	</a:t>
            </a:r>
            <a:r>
              <a:rPr lang="vi-VN" dirty="0">
                <a:solidFill>
                  <a:srgbClr val="000000"/>
                </a:solidFill>
              </a:rPr>
              <a:t>- Vì các đằng ấy đựng trong lọ thủy tinh mà.</a:t>
            </a:r>
            <a:endParaRPr lang="en-US" dirty="0">
              <a:solidFill>
                <a:srgbClr val="000000"/>
              </a:solidFill>
            </a:endParaRPr>
          </a:p>
          <a:p>
            <a:pPr algn="just"/>
            <a:r>
              <a:rPr lang="en-US" sz="1600" dirty="0">
                <a:solidFill>
                  <a:srgbClr val="000000"/>
                </a:solidFill>
              </a:rPr>
              <a:t>															</a:t>
            </a:r>
            <a:r>
              <a:rPr lang="vi-VN" sz="1600" dirty="0">
                <a:solidFill>
                  <a:srgbClr val="000000"/>
                </a:solidFill>
              </a:rPr>
              <a:t>(Theo </a:t>
            </a:r>
            <a:r>
              <a:rPr lang="vi-VN" sz="1600" b="1" dirty="0">
                <a:solidFill>
                  <a:srgbClr val="000000"/>
                </a:solidFill>
              </a:rPr>
              <a:t>NGUYỄN KIÊN</a:t>
            </a:r>
            <a:r>
              <a:rPr lang="vi-VN" sz="1600" dirty="0">
                <a:solidFill>
                  <a:srgbClr val="000000"/>
                </a:solidFill>
              </a:rPr>
              <a:t>)</a:t>
            </a:r>
            <a:endParaRPr lang="en-US" sz="1600" dirty="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30286" y="-170547"/>
            <a:ext cx="6429828" cy="1070433"/>
          </a:xfrm>
          <a:prstGeom prst="rect">
            <a:avLst/>
          </a:prstGeom>
        </p:spPr>
      </p:pic>
      <p:grpSp>
        <p:nvGrpSpPr>
          <p:cNvPr id="15" name="Group 14">
            <a:extLst>
              <a:ext uri="{FF2B5EF4-FFF2-40B4-BE49-F238E27FC236}">
                <a16:creationId xmlns:a16="http://schemas.microsoft.com/office/drawing/2014/main" id="{3F48E5E0-4BA2-40AF-8711-C60AC557EF8B}"/>
              </a:ext>
            </a:extLst>
          </p:cNvPr>
          <p:cNvGrpSpPr/>
          <p:nvPr/>
        </p:nvGrpSpPr>
        <p:grpSpPr>
          <a:xfrm>
            <a:off x="3142343" y="195941"/>
            <a:ext cx="5769429" cy="575770"/>
            <a:chOff x="3142343" y="195941"/>
            <a:chExt cx="5769429" cy="575770"/>
          </a:xfrm>
        </p:grpSpPr>
        <p:sp>
          <p:nvSpPr>
            <p:cNvPr id="13" name="TextBox 12">
              <a:extLst>
                <a:ext uri="{FF2B5EF4-FFF2-40B4-BE49-F238E27FC236}">
                  <a16:creationId xmlns:a16="http://schemas.microsoft.com/office/drawing/2014/main" id="{FE617E97-F2AE-45CA-BC6E-89B43F8D97D3}"/>
                </a:ext>
              </a:extLst>
            </p:cNvPr>
            <p:cNvSpPr txBox="1"/>
            <p:nvPr/>
          </p:nvSpPr>
          <p:spPr>
            <a:xfrm>
              <a:off x="3193142" y="217713"/>
              <a:ext cx="5718630" cy="553998"/>
            </a:xfrm>
            <a:prstGeom prst="rect">
              <a:avLst/>
            </a:prstGeom>
            <a:noFill/>
          </p:spPr>
          <p:txBody>
            <a:bodyPr wrap="square" rtlCol="0">
              <a:spAutoFit/>
            </a:bodyPr>
            <a:lstStyle/>
            <a:p>
              <a:r>
                <a:rPr lang="en-US" sz="3000" dirty="0">
                  <a:solidFill>
                    <a:srgbClr val="FDDB7C"/>
                  </a:solidFill>
                  <a:latin typeface="UTM Brewers KT" panose="02040603050506020204" pitchFamily="18" charset="0"/>
                </a:rPr>
                <a:t>CHÚ ĐẤT NUNG (</a:t>
              </a:r>
              <a:r>
                <a:rPr lang="en-US" sz="3000" dirty="0" err="1">
                  <a:solidFill>
                    <a:srgbClr val="FDDB7C"/>
                  </a:solidFill>
                  <a:latin typeface="UTM Brewers KT" panose="02040603050506020204" pitchFamily="18" charset="0"/>
                </a:rPr>
                <a:t>tt</a:t>
              </a:r>
              <a:r>
                <a:rPr lang="en-US" sz="3000" dirty="0">
                  <a:solidFill>
                    <a:srgbClr val="FDDB7C"/>
                  </a:solidFill>
                  <a:latin typeface="UTM Brewers KT" panose="02040603050506020204" pitchFamily="18" charset="0"/>
                </a:rPr>
                <a:t>)</a:t>
              </a:r>
            </a:p>
          </p:txBody>
        </p:sp>
        <p:sp>
          <p:nvSpPr>
            <p:cNvPr id="14" name="TextBox 13">
              <a:extLst>
                <a:ext uri="{FF2B5EF4-FFF2-40B4-BE49-F238E27FC236}">
                  <a16:creationId xmlns:a16="http://schemas.microsoft.com/office/drawing/2014/main" id="{CAC886D2-17BC-4B8C-8F0E-FFE3A8D9B6DC}"/>
                </a:ext>
              </a:extLst>
            </p:cNvPr>
            <p:cNvSpPr txBox="1"/>
            <p:nvPr/>
          </p:nvSpPr>
          <p:spPr>
            <a:xfrm>
              <a:off x="3142343" y="195941"/>
              <a:ext cx="5718630" cy="553998"/>
            </a:xfrm>
            <a:prstGeom prst="rect">
              <a:avLst/>
            </a:prstGeom>
            <a:noFill/>
          </p:spPr>
          <p:txBody>
            <a:bodyPr wrap="square" rtlCol="0">
              <a:spAutoFit/>
            </a:bodyPr>
            <a:lstStyle/>
            <a:p>
              <a:r>
                <a:rPr lang="en-US" sz="3000" dirty="0">
                  <a:solidFill>
                    <a:srgbClr val="CC3300"/>
                  </a:solidFill>
                  <a:latin typeface="UTM Brewers KT" panose="02040603050506020204" pitchFamily="18" charset="0"/>
                </a:rPr>
                <a:t>CHÚ ĐẤT NUNG (</a:t>
              </a:r>
              <a:r>
                <a:rPr lang="en-US" sz="3000" dirty="0" err="1">
                  <a:solidFill>
                    <a:srgbClr val="CC3300"/>
                  </a:solidFill>
                  <a:latin typeface="UTM Brewers KT" panose="02040603050506020204" pitchFamily="18" charset="0"/>
                </a:rPr>
                <a:t>tt</a:t>
              </a:r>
              <a:r>
                <a:rPr lang="en-US" sz="3000" dirty="0">
                  <a:solidFill>
                    <a:srgbClr val="CC3300"/>
                  </a:solidFill>
                  <a:latin typeface="UTM Brewers KT" panose="02040603050506020204" pitchFamily="18" charset="0"/>
                </a:rPr>
                <a:t>)</a:t>
              </a:r>
            </a:p>
          </p:txBody>
        </p:sp>
      </p:grpSp>
      <p:pic>
        <p:nvPicPr>
          <p:cNvPr id="17" name="Picture 16">
            <a:extLst>
              <a:ext uri="{FF2B5EF4-FFF2-40B4-BE49-F238E27FC236}">
                <a16:creationId xmlns:a16="http://schemas.microsoft.com/office/drawing/2014/main" id="{D6F13008-684F-4AD4-8738-175CFB0A8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050" y="4552950"/>
            <a:ext cx="2362200" cy="2362200"/>
          </a:xfrm>
          <a:prstGeom prst="rect">
            <a:avLst/>
          </a:prstGeom>
        </p:spPr>
      </p:pic>
      <p:pic>
        <p:nvPicPr>
          <p:cNvPr id="19" name="Picture 18">
            <a:extLst>
              <a:ext uri="{FF2B5EF4-FFF2-40B4-BE49-F238E27FC236}">
                <a16:creationId xmlns:a16="http://schemas.microsoft.com/office/drawing/2014/main" id="{0717FDE9-DB95-4E3A-A036-B534F890F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56" t="36389"/>
          <a:stretch/>
        </p:blipFill>
        <p:spPr>
          <a:xfrm>
            <a:off x="133350" y="365670"/>
            <a:ext cx="723900" cy="800212"/>
          </a:xfrm>
          <a:prstGeom prst="rect">
            <a:avLst/>
          </a:prstGeom>
        </p:spPr>
      </p:pic>
    </p:spTree>
    <p:extLst>
      <p:ext uri="{BB962C8B-B14F-4D97-AF65-F5344CB8AC3E}">
        <p14:creationId xmlns:p14="http://schemas.microsoft.com/office/powerpoint/2010/main" val="36668191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D746160-3A26-468B-965B-55F8F5FA93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833" b="26667"/>
          <a:stretch/>
        </p:blipFill>
        <p:spPr>
          <a:xfrm>
            <a:off x="8820150" y="-812960"/>
            <a:ext cx="3943350" cy="2070259"/>
          </a:xfrm>
          <a:prstGeom prst="rect">
            <a:avLst/>
          </a:prstGeom>
        </p:spPr>
      </p:pic>
      <p:grpSp>
        <p:nvGrpSpPr>
          <p:cNvPr id="25" name="Group 24">
            <a:extLst>
              <a:ext uri="{FF2B5EF4-FFF2-40B4-BE49-F238E27FC236}">
                <a16:creationId xmlns:a16="http://schemas.microsoft.com/office/drawing/2014/main" id="{5403460B-5B27-4544-9D45-8BC20A2E38EC}"/>
              </a:ext>
            </a:extLst>
          </p:cNvPr>
          <p:cNvGrpSpPr/>
          <p:nvPr/>
        </p:nvGrpSpPr>
        <p:grpSpPr>
          <a:xfrm>
            <a:off x="742950" y="781050"/>
            <a:ext cx="1726392" cy="5505450"/>
            <a:chOff x="742950" y="781050"/>
            <a:chExt cx="1726392" cy="5505450"/>
          </a:xfrm>
        </p:grpSpPr>
        <p:sp>
          <p:nvSpPr>
            <p:cNvPr id="2" name="Rectangle: Rounded Corners 1">
              <a:extLst>
                <a:ext uri="{FF2B5EF4-FFF2-40B4-BE49-F238E27FC236}">
                  <a16:creationId xmlns:a16="http://schemas.microsoft.com/office/drawing/2014/main" id="{FCC5C8E0-43DB-43B2-965E-727BF59CC575}"/>
                </a:ext>
              </a:extLst>
            </p:cNvPr>
            <p:cNvSpPr/>
            <p:nvPr/>
          </p:nvSpPr>
          <p:spPr>
            <a:xfrm>
              <a:off x="838200" y="262890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A0E95EA-FBEE-4787-83EF-2FE3B5C384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78" t="2500" r="52500" b="49444"/>
            <a:stretch/>
          </p:blipFill>
          <p:spPr>
            <a:xfrm>
              <a:off x="742950" y="781050"/>
              <a:ext cx="1726392" cy="2228850"/>
            </a:xfrm>
            <a:prstGeom prst="rect">
              <a:avLst/>
            </a:prstGeom>
          </p:spPr>
        </p:pic>
        <p:sp>
          <p:nvSpPr>
            <p:cNvPr id="10" name="TextBox 9">
              <a:extLst>
                <a:ext uri="{FF2B5EF4-FFF2-40B4-BE49-F238E27FC236}">
                  <a16:creationId xmlns:a16="http://schemas.microsoft.com/office/drawing/2014/main" id="{6030AC76-0FF4-44EC-9E14-653E16A4CFC6}"/>
                </a:ext>
              </a:extLst>
            </p:cNvPr>
            <p:cNvSpPr txBox="1"/>
            <p:nvPr/>
          </p:nvSpPr>
          <p:spPr>
            <a:xfrm>
              <a:off x="821859" y="2979125"/>
              <a:ext cx="1502241" cy="3108543"/>
            </a:xfrm>
            <a:prstGeom prst="rect">
              <a:avLst/>
            </a:prstGeom>
            <a:noFill/>
          </p:spPr>
          <p:txBody>
            <a:bodyPr wrap="square" rtlCol="0">
              <a:spAutoFit/>
            </a:bodyPr>
            <a:lstStyle/>
            <a:p>
              <a:pPr algn="ctr"/>
              <a:r>
                <a:rPr lang="en-US" sz="2800" b="1" dirty="0" err="1"/>
                <a:t>Đoạn</a:t>
              </a:r>
              <a:r>
                <a:rPr lang="en-US" sz="2800" b="1" dirty="0"/>
                <a:t> 1: Hai </a:t>
              </a:r>
              <a:r>
                <a:rPr lang="en-US" sz="2800" b="1" dirty="0" err="1"/>
                <a:t>người</a:t>
              </a:r>
              <a:r>
                <a:rPr lang="en-US" sz="2800" b="1" dirty="0"/>
                <a:t>… </a:t>
              </a:r>
            </a:p>
            <a:p>
              <a:pPr algn="ctr"/>
              <a:r>
                <a:rPr lang="en-US" sz="2800" b="1" dirty="0" err="1"/>
                <a:t>tìm</a:t>
              </a:r>
              <a:r>
                <a:rPr lang="en-US" sz="2800" b="1" dirty="0"/>
                <a:t> </a:t>
              </a:r>
              <a:r>
                <a:rPr lang="en-US" sz="2800" b="1" dirty="0" err="1"/>
                <a:t>công</a:t>
              </a:r>
              <a:r>
                <a:rPr lang="en-US" sz="2800" b="1" dirty="0"/>
                <a:t> </a:t>
              </a:r>
              <a:r>
                <a:rPr lang="en-US" sz="2800" b="1" dirty="0" err="1"/>
                <a:t>chúa</a:t>
              </a:r>
              <a:r>
                <a:rPr lang="en-US" sz="2800" b="1" dirty="0"/>
                <a:t>.</a:t>
              </a:r>
            </a:p>
          </p:txBody>
        </p:sp>
      </p:grpSp>
      <p:grpSp>
        <p:nvGrpSpPr>
          <p:cNvPr id="24" name="Group 23">
            <a:extLst>
              <a:ext uri="{FF2B5EF4-FFF2-40B4-BE49-F238E27FC236}">
                <a16:creationId xmlns:a16="http://schemas.microsoft.com/office/drawing/2014/main" id="{C8B79E00-E292-4AFE-8461-0BE031A9DD56}"/>
              </a:ext>
            </a:extLst>
          </p:cNvPr>
          <p:cNvGrpSpPr/>
          <p:nvPr/>
        </p:nvGrpSpPr>
        <p:grpSpPr>
          <a:xfrm>
            <a:off x="3638550" y="-152400"/>
            <a:ext cx="1555787" cy="5505450"/>
            <a:chOff x="3638550" y="-152400"/>
            <a:chExt cx="1555787" cy="5505450"/>
          </a:xfrm>
        </p:grpSpPr>
        <p:sp>
          <p:nvSpPr>
            <p:cNvPr id="18" name="Rectangle: Rounded Corners 17">
              <a:extLst>
                <a:ext uri="{FF2B5EF4-FFF2-40B4-BE49-F238E27FC236}">
                  <a16:creationId xmlns:a16="http://schemas.microsoft.com/office/drawing/2014/main" id="{153CC794-4A0C-46EE-90E5-E0AF6044788F}"/>
                </a:ext>
              </a:extLst>
            </p:cNvPr>
            <p:cNvSpPr/>
            <p:nvPr/>
          </p:nvSpPr>
          <p:spPr>
            <a:xfrm>
              <a:off x="3638550" y="169545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1707159-66EB-4768-AA51-E5DA333967E6}"/>
                </a:ext>
              </a:extLst>
            </p:cNvPr>
            <p:cNvSpPr txBox="1"/>
            <p:nvPr/>
          </p:nvSpPr>
          <p:spPr>
            <a:xfrm>
              <a:off x="3665984" y="2004039"/>
              <a:ext cx="1515616" cy="3108543"/>
            </a:xfrm>
            <a:prstGeom prst="rect">
              <a:avLst/>
            </a:prstGeom>
            <a:noFill/>
          </p:spPr>
          <p:txBody>
            <a:bodyPr wrap="square" rtlCol="0">
              <a:spAutoFit/>
            </a:bodyPr>
            <a:lstStyle/>
            <a:p>
              <a:pPr algn="ctr"/>
              <a:r>
                <a:rPr lang="en-US" sz="2800" b="1" dirty="0" err="1"/>
                <a:t>Đoạn</a:t>
              </a:r>
              <a:r>
                <a:rPr lang="en-US" sz="2800" b="1" dirty="0"/>
                <a:t> 2:</a:t>
              </a:r>
            </a:p>
            <a:p>
              <a:pPr algn="ctr"/>
              <a:r>
                <a:rPr lang="en-US" sz="2800" b="1" dirty="0" err="1"/>
                <a:t>Gặp</a:t>
              </a:r>
              <a:r>
                <a:rPr lang="en-US" sz="2800" b="1" dirty="0"/>
                <a:t> </a:t>
              </a:r>
              <a:r>
                <a:rPr lang="en-US" sz="2800" b="1" dirty="0" err="1"/>
                <a:t>công</a:t>
              </a:r>
              <a:r>
                <a:rPr lang="en-US" sz="2800" b="1" dirty="0"/>
                <a:t> </a:t>
              </a:r>
              <a:r>
                <a:rPr lang="en-US" sz="2800" b="1" dirty="0" err="1"/>
                <a:t>chúa</a:t>
              </a:r>
              <a:r>
                <a:rPr lang="en-US" sz="2800" b="1" dirty="0"/>
                <a:t> </a:t>
              </a:r>
            </a:p>
            <a:p>
              <a:pPr algn="ctr"/>
              <a:r>
                <a:rPr lang="en-US" sz="2800" b="1" dirty="0"/>
                <a:t>… </a:t>
              </a:r>
            </a:p>
            <a:p>
              <a:pPr algn="ctr"/>
              <a:r>
                <a:rPr lang="en-US" sz="2800" b="1" dirty="0" err="1"/>
                <a:t>chạy</a:t>
              </a:r>
              <a:r>
                <a:rPr lang="en-US" sz="2800" b="1" dirty="0"/>
                <a:t> </a:t>
              </a:r>
              <a:r>
                <a:rPr lang="en-US" sz="2800" b="1" dirty="0" err="1"/>
                <a:t>trốn</a:t>
              </a:r>
              <a:r>
                <a:rPr lang="en-US" sz="2800" b="1" dirty="0"/>
                <a:t>.</a:t>
              </a:r>
            </a:p>
          </p:txBody>
        </p:sp>
        <p:pic>
          <p:nvPicPr>
            <p:cNvPr id="15" name="Picture 14">
              <a:extLst>
                <a:ext uri="{FF2B5EF4-FFF2-40B4-BE49-F238E27FC236}">
                  <a16:creationId xmlns:a16="http://schemas.microsoft.com/office/drawing/2014/main" id="{83E09FD1-862B-4BC0-91D0-1C27A47285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778" r="12500" b="52222"/>
            <a:stretch/>
          </p:blipFill>
          <p:spPr>
            <a:xfrm>
              <a:off x="3657600" y="-152400"/>
              <a:ext cx="1536737" cy="2095500"/>
            </a:xfrm>
            <a:prstGeom prst="rect">
              <a:avLst/>
            </a:prstGeom>
          </p:spPr>
        </p:pic>
      </p:grpSp>
      <p:grpSp>
        <p:nvGrpSpPr>
          <p:cNvPr id="22" name="Group 21">
            <a:extLst>
              <a:ext uri="{FF2B5EF4-FFF2-40B4-BE49-F238E27FC236}">
                <a16:creationId xmlns:a16="http://schemas.microsoft.com/office/drawing/2014/main" id="{6CA21C55-EDC0-4554-B7B6-49CC3B9A8597}"/>
              </a:ext>
            </a:extLst>
          </p:cNvPr>
          <p:cNvGrpSpPr/>
          <p:nvPr/>
        </p:nvGrpSpPr>
        <p:grpSpPr>
          <a:xfrm>
            <a:off x="9906000" y="1352550"/>
            <a:ext cx="1581150" cy="3886200"/>
            <a:chOff x="9906000" y="1352550"/>
            <a:chExt cx="1581150" cy="3886200"/>
          </a:xfrm>
        </p:grpSpPr>
        <p:sp>
          <p:nvSpPr>
            <p:cNvPr id="21" name="Rectangle: Rounded Corners 20">
              <a:extLst>
                <a:ext uri="{FF2B5EF4-FFF2-40B4-BE49-F238E27FC236}">
                  <a16:creationId xmlns:a16="http://schemas.microsoft.com/office/drawing/2014/main" id="{208819DA-E1B4-4ACC-B787-4BD05475D1EE}"/>
                </a:ext>
              </a:extLst>
            </p:cNvPr>
            <p:cNvSpPr/>
            <p:nvPr/>
          </p:nvSpPr>
          <p:spPr>
            <a:xfrm>
              <a:off x="9944100" y="3105150"/>
              <a:ext cx="1543050" cy="2133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BCF8DF9-D626-495F-B35B-18CD9E2A6F96}"/>
                </a:ext>
              </a:extLst>
            </p:cNvPr>
            <p:cNvSpPr txBox="1"/>
            <p:nvPr/>
          </p:nvSpPr>
          <p:spPr>
            <a:xfrm>
              <a:off x="9963150" y="3386061"/>
              <a:ext cx="1504950" cy="1815882"/>
            </a:xfrm>
            <a:prstGeom prst="rect">
              <a:avLst/>
            </a:prstGeom>
            <a:noFill/>
          </p:spPr>
          <p:txBody>
            <a:bodyPr wrap="square" rtlCol="0">
              <a:spAutoFit/>
            </a:bodyPr>
            <a:lstStyle/>
            <a:p>
              <a:pPr algn="ctr"/>
              <a:r>
                <a:rPr lang="en-US" sz="2800" b="1" dirty="0" err="1"/>
                <a:t>Đoạn</a:t>
              </a:r>
              <a:r>
                <a:rPr lang="en-US" sz="2800" b="1" dirty="0"/>
                <a:t> 4:</a:t>
              </a:r>
            </a:p>
            <a:p>
              <a:pPr algn="ctr"/>
              <a:r>
                <a:rPr lang="en-US" sz="2800" b="1" dirty="0" err="1"/>
                <a:t>Phần</a:t>
              </a:r>
              <a:r>
                <a:rPr lang="en-US" sz="2800" b="1" dirty="0"/>
                <a:t> </a:t>
              </a:r>
              <a:r>
                <a:rPr lang="en-US" sz="2800" b="1" dirty="0" err="1"/>
                <a:t>còn</a:t>
              </a:r>
              <a:endParaRPr lang="en-US" sz="2800" b="1" dirty="0"/>
            </a:p>
            <a:p>
              <a:pPr algn="ctr"/>
              <a:r>
                <a:rPr lang="en-US" sz="2800" b="1" dirty="0" err="1"/>
                <a:t>lại</a:t>
              </a:r>
              <a:endParaRPr lang="en-US" sz="2800" b="1" dirty="0"/>
            </a:p>
          </p:txBody>
        </p:sp>
        <p:pic>
          <p:nvPicPr>
            <p:cNvPr id="16" name="Picture 15">
              <a:extLst>
                <a:ext uri="{FF2B5EF4-FFF2-40B4-BE49-F238E27FC236}">
                  <a16:creationId xmlns:a16="http://schemas.microsoft.com/office/drawing/2014/main" id="{17A16A34-1971-43A9-9B44-C369C3D193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11" t="47778" r="54167" b="4166"/>
            <a:stretch/>
          </p:blipFill>
          <p:spPr>
            <a:xfrm>
              <a:off x="9906000" y="1352550"/>
              <a:ext cx="1564083" cy="2019300"/>
            </a:xfrm>
            <a:prstGeom prst="rect">
              <a:avLst/>
            </a:prstGeom>
          </p:spPr>
        </p:pic>
      </p:grpSp>
      <p:grpSp>
        <p:nvGrpSpPr>
          <p:cNvPr id="23" name="Group 22">
            <a:extLst>
              <a:ext uri="{FF2B5EF4-FFF2-40B4-BE49-F238E27FC236}">
                <a16:creationId xmlns:a16="http://schemas.microsoft.com/office/drawing/2014/main" id="{9D1A3B7E-B04B-4FC6-ACAE-7EDF24385DBE}"/>
              </a:ext>
            </a:extLst>
          </p:cNvPr>
          <p:cNvGrpSpPr/>
          <p:nvPr/>
        </p:nvGrpSpPr>
        <p:grpSpPr>
          <a:xfrm>
            <a:off x="6591300" y="1200150"/>
            <a:ext cx="1676400" cy="5143500"/>
            <a:chOff x="6591300" y="1200150"/>
            <a:chExt cx="1676400" cy="5143500"/>
          </a:xfrm>
        </p:grpSpPr>
        <p:sp>
          <p:nvSpPr>
            <p:cNvPr id="20" name="Rectangle: Rounded Corners 19">
              <a:extLst>
                <a:ext uri="{FF2B5EF4-FFF2-40B4-BE49-F238E27FC236}">
                  <a16:creationId xmlns:a16="http://schemas.microsoft.com/office/drawing/2014/main" id="{45921C00-ED6E-4C09-9F87-7AF5812069B4}"/>
                </a:ext>
              </a:extLst>
            </p:cNvPr>
            <p:cNvSpPr/>
            <p:nvPr/>
          </p:nvSpPr>
          <p:spPr>
            <a:xfrm>
              <a:off x="6705600" y="2686050"/>
              <a:ext cx="1543050" cy="36576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77B6E9B-E06F-42DC-B201-E2724E4C6AEA}"/>
                </a:ext>
              </a:extLst>
            </p:cNvPr>
            <p:cNvSpPr txBox="1"/>
            <p:nvPr/>
          </p:nvSpPr>
          <p:spPr>
            <a:xfrm>
              <a:off x="6715523" y="3067429"/>
              <a:ext cx="1552177" cy="3108543"/>
            </a:xfrm>
            <a:prstGeom prst="rect">
              <a:avLst/>
            </a:prstGeom>
            <a:noFill/>
          </p:spPr>
          <p:txBody>
            <a:bodyPr wrap="square" rtlCol="0">
              <a:spAutoFit/>
            </a:bodyPr>
            <a:lstStyle/>
            <a:p>
              <a:pPr algn="ctr"/>
              <a:r>
                <a:rPr lang="en-US" sz="2800" b="1" dirty="0" err="1"/>
                <a:t>Đoạn</a:t>
              </a:r>
              <a:r>
                <a:rPr lang="en-US" sz="2800" b="1" dirty="0"/>
                <a:t> 3:</a:t>
              </a:r>
            </a:p>
            <a:p>
              <a:pPr algn="ctr"/>
              <a:r>
                <a:rPr lang="en-US" sz="2800" b="1" dirty="0" err="1"/>
                <a:t>Chiếc</a:t>
              </a:r>
              <a:r>
                <a:rPr lang="en-US" sz="2800" b="1" dirty="0"/>
                <a:t> </a:t>
              </a:r>
              <a:r>
                <a:rPr lang="en-US" sz="2800" b="1" dirty="0" err="1"/>
                <a:t>thuyền</a:t>
              </a:r>
              <a:r>
                <a:rPr lang="en-US" sz="2800" b="1" dirty="0"/>
                <a:t> … </a:t>
              </a:r>
            </a:p>
            <a:p>
              <a:pPr algn="ctr"/>
              <a:r>
                <a:rPr lang="en-US" sz="2800" b="1" dirty="0"/>
                <a:t>se </a:t>
              </a:r>
            </a:p>
            <a:p>
              <a:pPr algn="ctr"/>
              <a:r>
                <a:rPr lang="en-US" sz="2800" b="1" dirty="0" err="1"/>
                <a:t>bột</a:t>
              </a:r>
              <a:r>
                <a:rPr lang="en-US" sz="2800" b="1" dirty="0"/>
                <a:t> </a:t>
              </a:r>
            </a:p>
            <a:p>
              <a:pPr algn="ctr"/>
              <a:r>
                <a:rPr lang="en-US" sz="2800" b="1" dirty="0" err="1"/>
                <a:t>lại</a:t>
              </a:r>
              <a:r>
                <a:rPr lang="en-US" sz="2800" b="1" dirty="0"/>
                <a:t>.</a:t>
              </a:r>
            </a:p>
          </p:txBody>
        </p:sp>
        <p:pic>
          <p:nvPicPr>
            <p:cNvPr id="17" name="Picture 16">
              <a:extLst>
                <a:ext uri="{FF2B5EF4-FFF2-40B4-BE49-F238E27FC236}">
                  <a16:creationId xmlns:a16="http://schemas.microsoft.com/office/drawing/2014/main" id="{B3AA3E38-7D23-4ADA-9D5D-B4384C0FAC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99" t="47222" r="10279" b="4722"/>
            <a:stretch/>
          </p:blipFill>
          <p:spPr>
            <a:xfrm>
              <a:off x="6591300" y="1200150"/>
              <a:ext cx="1485900" cy="1918363"/>
            </a:xfrm>
            <a:prstGeom prst="rect">
              <a:avLst/>
            </a:prstGeom>
          </p:spPr>
        </p:pic>
      </p:grpSp>
      <p:sp>
        <p:nvSpPr>
          <p:cNvPr id="27" name="TextBox 26">
            <a:extLst>
              <a:ext uri="{FF2B5EF4-FFF2-40B4-BE49-F238E27FC236}">
                <a16:creationId xmlns:a16="http://schemas.microsoft.com/office/drawing/2014/main" id="{68C74F61-EF9A-45BB-9B11-7F2BBEE81E35}"/>
              </a:ext>
            </a:extLst>
          </p:cNvPr>
          <p:cNvSpPr txBox="1"/>
          <p:nvPr/>
        </p:nvSpPr>
        <p:spPr>
          <a:xfrm>
            <a:off x="9546759" y="95250"/>
            <a:ext cx="2378541" cy="630942"/>
          </a:xfrm>
          <a:prstGeom prst="rect">
            <a:avLst/>
          </a:prstGeom>
          <a:noFill/>
        </p:spPr>
        <p:txBody>
          <a:bodyPr wrap="square" rtlCol="0">
            <a:spAutoFit/>
          </a:bodyPr>
          <a:lstStyle/>
          <a:p>
            <a:pPr algn="ctr"/>
            <a:r>
              <a:rPr lang="en-US" sz="3500" b="1" dirty="0"/>
              <a:t>Chia </a:t>
            </a:r>
            <a:r>
              <a:rPr lang="en-US" sz="3500" b="1" dirty="0" err="1"/>
              <a:t>đoạn</a:t>
            </a:r>
            <a:endParaRPr lang="en-US" sz="3500" b="1" dirty="0"/>
          </a:p>
        </p:txBody>
      </p:sp>
    </p:spTree>
    <p:extLst>
      <p:ext uri="{BB962C8B-B14F-4D97-AF65-F5344CB8AC3E}">
        <p14:creationId xmlns:p14="http://schemas.microsoft.com/office/powerpoint/2010/main" val="14092766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ppt_w</p:attrName>
                                        </p:attrNameLst>
                                      </p:cBhvr>
                                      <p:tavLst>
                                        <p:tav tm="0" fmla="#ppt_w*sin(2.5*pi*$)">
                                          <p:val>
                                            <p:fltVal val="0"/>
                                          </p:val>
                                        </p:tav>
                                        <p:tav tm="100000">
                                          <p:val>
                                            <p:fltVal val="1"/>
                                          </p:val>
                                        </p:tav>
                                      </p:tavLst>
                                    </p:anim>
                                    <p:anim calcmode="lin" valueType="num">
                                      <p:cBhvr>
                                        <p:cTn id="9" dur="1000" fill="hold"/>
                                        <p:tgtEl>
                                          <p:spTgt spid="2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ppt_w</p:attrName>
                                        </p:attrNameLst>
                                      </p:cBhvr>
                                      <p:tavLst>
                                        <p:tav tm="0" fmla="#ppt_w*sin(2.5*pi*$)">
                                          <p:val>
                                            <p:fltVal val="0"/>
                                          </p:val>
                                        </p:tav>
                                        <p:tav tm="100000">
                                          <p:val>
                                            <p:fltVal val="1"/>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EE548-80F6-4537-9ECD-0AF8AEE18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 y="209025"/>
            <a:ext cx="11793932" cy="6438204"/>
          </a:xfrm>
          <a:prstGeom prst="rect">
            <a:avLst/>
          </a:prstGeom>
        </p:spPr>
      </p:pic>
      <p:sp>
        <p:nvSpPr>
          <p:cNvPr id="8" name="Rectangle 7">
            <a:extLst>
              <a:ext uri="{FF2B5EF4-FFF2-40B4-BE49-F238E27FC236}">
                <a16:creationId xmlns:a16="http://schemas.microsoft.com/office/drawing/2014/main" id="{3BD24125-82E6-4FCA-8569-B60F426D77E0}"/>
              </a:ext>
            </a:extLst>
          </p:cNvPr>
          <p:cNvSpPr/>
          <p:nvPr/>
        </p:nvSpPr>
        <p:spPr>
          <a:xfrm>
            <a:off x="362857" y="851802"/>
            <a:ext cx="11321143" cy="5601533"/>
          </a:xfrm>
          <a:prstGeom prst="rect">
            <a:avLst/>
          </a:prstGeom>
        </p:spPr>
        <p:txBody>
          <a:bodyPr wrap="square">
            <a:spAutoFit/>
          </a:bodyPr>
          <a:lstStyle/>
          <a:p>
            <a:pPr algn="just"/>
            <a:r>
              <a:rPr lang="en-US" dirty="0">
                <a:solidFill>
                  <a:srgbClr val="000000"/>
                </a:solidFill>
              </a:rPr>
              <a:t>	</a:t>
            </a:r>
            <a:r>
              <a:rPr lang="vi-VN" dirty="0"/>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a:t>
            </a:r>
            <a:endParaRPr lang="en-US" dirty="0"/>
          </a:p>
          <a:p>
            <a:pPr algn="just"/>
            <a:r>
              <a:rPr lang="en-US" dirty="0"/>
              <a:t>	</a:t>
            </a:r>
            <a:r>
              <a:rPr lang="vi-VN" dirty="0"/>
              <a:t>- Kẻ nào đã bắt nàng tới đây?</a:t>
            </a:r>
          </a:p>
          <a:p>
            <a:pPr algn="just"/>
            <a:r>
              <a:rPr lang="en-US" dirty="0"/>
              <a:t>	</a:t>
            </a:r>
            <a:r>
              <a:rPr lang="vi-VN" dirty="0"/>
              <a:t>- Chuột.</a:t>
            </a:r>
          </a:p>
          <a:p>
            <a:pPr algn="just"/>
            <a:r>
              <a:rPr lang="en-US" dirty="0"/>
              <a:t>	</a:t>
            </a:r>
            <a:r>
              <a:rPr lang="vi-VN" dirty="0"/>
              <a:t>- Lầu son của nàng đâu?</a:t>
            </a:r>
          </a:p>
          <a:p>
            <a:pPr algn="just"/>
            <a:r>
              <a:rPr lang="en-US" dirty="0"/>
              <a:t>	</a:t>
            </a:r>
            <a:r>
              <a:rPr lang="vi-VN" dirty="0"/>
              <a:t>- Chuột ăn rồi!</a:t>
            </a:r>
          </a:p>
          <a:p>
            <a:pPr algn="just"/>
            <a:r>
              <a:rPr lang="en-US" dirty="0"/>
              <a:t>	</a:t>
            </a:r>
            <a:r>
              <a:rPr lang="vi-VN" dirty="0"/>
              <a:t>Chàng kị sĩ hoảng hốt, biết mình bị lừa, vội dìu công chúa chạy trốn.</a:t>
            </a:r>
            <a:endParaRPr lang="en-US" dirty="0"/>
          </a:p>
          <a:p>
            <a:pPr algn="just"/>
            <a:r>
              <a:rPr lang="en-US" dirty="0">
                <a:solidFill>
                  <a:srgbClr val="000000"/>
                </a:solidFill>
              </a:rPr>
              <a:t>	</a:t>
            </a:r>
            <a:r>
              <a:rPr lang="vi-VN" dirty="0"/>
              <a:t>Chiếc thuyền mảnh trôi qua cống ra con ngòi. Gặp nước xoáy, thuyền lật, cả hai bị ngấm nước, nhũn cả chân tay.</a:t>
            </a:r>
          </a:p>
          <a:p>
            <a:pPr algn="just"/>
            <a:r>
              <a:rPr lang="en-US" dirty="0"/>
              <a:t>	</a:t>
            </a:r>
            <a:r>
              <a:rPr lang="vi-VN" dirty="0"/>
              <a:t>Lúc ấy, Đất Nung đang đi dọc bờ con ngòi. Thấy hai người bị nạn, chú liền nhảy xuống, vớt lên bờ phơi nắng cho se bột lại.</a:t>
            </a:r>
            <a:endParaRPr lang="en-US" dirty="0"/>
          </a:p>
          <a:p>
            <a:pPr algn="just"/>
            <a:r>
              <a:rPr lang="en-US" dirty="0"/>
              <a:t>	</a:t>
            </a:r>
            <a:r>
              <a:rPr lang="vi-VN" dirty="0"/>
              <a:t>Hai người bột tỉnh dần, nhận ra bạn cũ thì lạ quá, kêu lên:</a:t>
            </a:r>
          </a:p>
          <a:p>
            <a:pPr algn="just"/>
            <a:r>
              <a:rPr lang="en-US" dirty="0"/>
              <a:t>	</a:t>
            </a:r>
            <a:r>
              <a:rPr lang="vi-VN" dirty="0"/>
              <a:t>- Ôi, chính anh đã cứu chúng tôi đấy ư? Sao trông anh khác thế?</a:t>
            </a:r>
          </a:p>
          <a:p>
            <a:pPr algn="just"/>
            <a:r>
              <a:rPr lang="en-US" dirty="0"/>
              <a:t>	</a:t>
            </a:r>
            <a:r>
              <a:rPr lang="vi-VN" dirty="0"/>
              <a:t>- Có gì đâu, tại tớ nung trong lửa. Bây giờ có thể phơi nắng, phơi mưa hàng đời người.</a:t>
            </a:r>
          </a:p>
          <a:p>
            <a:pPr algn="just"/>
            <a:r>
              <a:rPr lang="en-US" dirty="0"/>
              <a:t>	</a:t>
            </a:r>
            <a:r>
              <a:rPr lang="vi-VN" dirty="0"/>
              <a:t>Nàng công chúa phục quá, thì thào với chàng kị sĩ:</a:t>
            </a:r>
          </a:p>
          <a:p>
            <a:pPr algn="just"/>
            <a:r>
              <a:rPr lang="en-US" dirty="0"/>
              <a:t>	</a:t>
            </a:r>
            <a:r>
              <a:rPr lang="vi-VN" dirty="0"/>
              <a:t>- Thế mà chúng mình mới chìm xuống nước đã vữa ra.</a:t>
            </a:r>
          </a:p>
          <a:p>
            <a:pPr lvl="1" algn="just"/>
            <a:r>
              <a:rPr lang="vi-VN" dirty="0"/>
              <a:t>Đất Nung đánh một câu cộc tuếch:</a:t>
            </a:r>
          </a:p>
          <a:p>
            <a:pPr algn="just"/>
            <a:r>
              <a:rPr lang="en-US" dirty="0"/>
              <a:t>	</a:t>
            </a:r>
            <a:r>
              <a:rPr lang="vi-VN" dirty="0"/>
              <a:t>- Vì các đằng ấy đựng trong lọ thủy tinh mà.</a:t>
            </a:r>
            <a:endParaRPr lang="en-US" dirty="0"/>
          </a:p>
          <a:p>
            <a:pPr algn="just"/>
            <a:r>
              <a:rPr lang="en-US" sz="1600" dirty="0"/>
              <a:t>															</a:t>
            </a:r>
            <a:r>
              <a:rPr lang="vi-VN" sz="1600" dirty="0">
                <a:solidFill>
                  <a:srgbClr val="000000"/>
                </a:solidFill>
              </a:rPr>
              <a:t>(Theo </a:t>
            </a:r>
            <a:r>
              <a:rPr lang="vi-VN" sz="1600" b="1" dirty="0">
                <a:solidFill>
                  <a:srgbClr val="000000"/>
                </a:solidFill>
              </a:rPr>
              <a:t>NGUYỄN KIÊN</a:t>
            </a:r>
            <a:r>
              <a:rPr lang="vi-VN" sz="1600" dirty="0">
                <a:solidFill>
                  <a:srgbClr val="000000"/>
                </a:solidFill>
              </a:rPr>
              <a:t>)</a:t>
            </a:r>
            <a:endParaRPr lang="en-US" sz="1600" dirty="0"/>
          </a:p>
        </p:txBody>
      </p:sp>
      <p:pic>
        <p:nvPicPr>
          <p:cNvPr id="12" name="Picture 11">
            <a:extLst>
              <a:ext uri="{FF2B5EF4-FFF2-40B4-BE49-F238E27FC236}">
                <a16:creationId xmlns:a16="http://schemas.microsoft.com/office/drawing/2014/main" id="{6E3C8A3D-11AE-4312-8E39-70FAABC407C7}"/>
              </a:ext>
            </a:extLst>
          </p:cNvPr>
          <p:cNvPicPr>
            <a:picLocks noChangeAspect="1"/>
          </p:cNvPicPr>
          <p:nvPr/>
        </p:nvPicPr>
        <p:blipFill rotWithShape="1">
          <a:blip r:embed="rId3">
            <a:extLst>
              <a:ext uri="{28A0092B-C50C-407E-A947-70E740481C1C}">
                <a14:useLocalDpi xmlns:a14="http://schemas.microsoft.com/office/drawing/2010/main" val="0"/>
              </a:ext>
            </a:extLst>
          </a:blip>
          <a:srcRect r="19841" b="70734"/>
          <a:stretch/>
        </p:blipFill>
        <p:spPr>
          <a:xfrm>
            <a:off x="2830286" y="-170547"/>
            <a:ext cx="6429828" cy="1070433"/>
          </a:xfrm>
          <a:prstGeom prst="rect">
            <a:avLst/>
          </a:prstGeom>
        </p:spPr>
      </p:pic>
      <p:grpSp>
        <p:nvGrpSpPr>
          <p:cNvPr id="15" name="Group 14">
            <a:extLst>
              <a:ext uri="{FF2B5EF4-FFF2-40B4-BE49-F238E27FC236}">
                <a16:creationId xmlns:a16="http://schemas.microsoft.com/office/drawing/2014/main" id="{3F48E5E0-4BA2-40AF-8711-C60AC557EF8B}"/>
              </a:ext>
            </a:extLst>
          </p:cNvPr>
          <p:cNvGrpSpPr/>
          <p:nvPr/>
        </p:nvGrpSpPr>
        <p:grpSpPr>
          <a:xfrm>
            <a:off x="3142343" y="195941"/>
            <a:ext cx="5769429" cy="575770"/>
            <a:chOff x="3142343" y="195941"/>
            <a:chExt cx="5769429" cy="575770"/>
          </a:xfrm>
        </p:grpSpPr>
        <p:sp>
          <p:nvSpPr>
            <p:cNvPr id="13" name="TextBox 12">
              <a:extLst>
                <a:ext uri="{FF2B5EF4-FFF2-40B4-BE49-F238E27FC236}">
                  <a16:creationId xmlns:a16="http://schemas.microsoft.com/office/drawing/2014/main" id="{FE617E97-F2AE-45CA-BC6E-89B43F8D97D3}"/>
                </a:ext>
              </a:extLst>
            </p:cNvPr>
            <p:cNvSpPr txBox="1"/>
            <p:nvPr/>
          </p:nvSpPr>
          <p:spPr>
            <a:xfrm>
              <a:off x="3193142" y="217713"/>
              <a:ext cx="5718630" cy="553998"/>
            </a:xfrm>
            <a:prstGeom prst="rect">
              <a:avLst/>
            </a:prstGeom>
            <a:noFill/>
          </p:spPr>
          <p:txBody>
            <a:bodyPr wrap="square" rtlCol="0">
              <a:spAutoFit/>
            </a:bodyPr>
            <a:lstStyle/>
            <a:p>
              <a:r>
                <a:rPr lang="en-US" sz="3000" dirty="0">
                  <a:solidFill>
                    <a:srgbClr val="FDDB7C"/>
                  </a:solidFill>
                  <a:latin typeface="UTM Brewers KT" panose="02040603050506020204" pitchFamily="18" charset="0"/>
                </a:rPr>
                <a:t>CHÚ ĐẤT NUNG (</a:t>
              </a:r>
              <a:r>
                <a:rPr lang="en-US" sz="3000" dirty="0" err="1">
                  <a:solidFill>
                    <a:srgbClr val="FDDB7C"/>
                  </a:solidFill>
                  <a:latin typeface="UTM Brewers KT" panose="02040603050506020204" pitchFamily="18" charset="0"/>
                </a:rPr>
                <a:t>tt</a:t>
              </a:r>
              <a:r>
                <a:rPr lang="en-US" sz="3000" dirty="0">
                  <a:solidFill>
                    <a:srgbClr val="FDDB7C"/>
                  </a:solidFill>
                  <a:latin typeface="UTM Brewers KT" panose="02040603050506020204" pitchFamily="18" charset="0"/>
                </a:rPr>
                <a:t>)</a:t>
              </a:r>
            </a:p>
          </p:txBody>
        </p:sp>
        <p:sp>
          <p:nvSpPr>
            <p:cNvPr id="14" name="TextBox 13">
              <a:extLst>
                <a:ext uri="{FF2B5EF4-FFF2-40B4-BE49-F238E27FC236}">
                  <a16:creationId xmlns:a16="http://schemas.microsoft.com/office/drawing/2014/main" id="{CAC886D2-17BC-4B8C-8F0E-FFE3A8D9B6DC}"/>
                </a:ext>
              </a:extLst>
            </p:cNvPr>
            <p:cNvSpPr txBox="1"/>
            <p:nvPr/>
          </p:nvSpPr>
          <p:spPr>
            <a:xfrm>
              <a:off x="3142343" y="195941"/>
              <a:ext cx="5718630" cy="553998"/>
            </a:xfrm>
            <a:prstGeom prst="rect">
              <a:avLst/>
            </a:prstGeom>
            <a:noFill/>
          </p:spPr>
          <p:txBody>
            <a:bodyPr wrap="square" rtlCol="0">
              <a:spAutoFit/>
            </a:bodyPr>
            <a:lstStyle/>
            <a:p>
              <a:r>
                <a:rPr lang="en-US" sz="3000" dirty="0">
                  <a:solidFill>
                    <a:srgbClr val="CC3300"/>
                  </a:solidFill>
                  <a:latin typeface="UTM Brewers KT" panose="02040603050506020204" pitchFamily="18" charset="0"/>
                </a:rPr>
                <a:t>CHÚ ĐẤT NUNG (</a:t>
              </a:r>
              <a:r>
                <a:rPr lang="en-US" sz="3000" dirty="0" err="1">
                  <a:solidFill>
                    <a:srgbClr val="CC3300"/>
                  </a:solidFill>
                  <a:latin typeface="UTM Brewers KT" panose="02040603050506020204" pitchFamily="18" charset="0"/>
                </a:rPr>
                <a:t>tt</a:t>
              </a:r>
              <a:r>
                <a:rPr lang="en-US" sz="3000" dirty="0">
                  <a:solidFill>
                    <a:srgbClr val="CC3300"/>
                  </a:solidFill>
                  <a:latin typeface="UTM Brewers KT" panose="02040603050506020204" pitchFamily="18" charset="0"/>
                </a:rPr>
                <a:t>)</a:t>
              </a:r>
            </a:p>
          </p:txBody>
        </p:sp>
      </p:grpSp>
      <p:pic>
        <p:nvPicPr>
          <p:cNvPr id="17" name="Picture 16">
            <a:extLst>
              <a:ext uri="{FF2B5EF4-FFF2-40B4-BE49-F238E27FC236}">
                <a16:creationId xmlns:a16="http://schemas.microsoft.com/office/drawing/2014/main" id="{D6F13008-684F-4AD4-8738-175CFB0A8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5050" y="4552950"/>
            <a:ext cx="2362200" cy="2362200"/>
          </a:xfrm>
          <a:prstGeom prst="rect">
            <a:avLst/>
          </a:prstGeom>
        </p:spPr>
      </p:pic>
      <p:pic>
        <p:nvPicPr>
          <p:cNvPr id="5" name="Picture 4">
            <a:extLst>
              <a:ext uri="{FF2B5EF4-FFF2-40B4-BE49-F238E27FC236}">
                <a16:creationId xmlns:a16="http://schemas.microsoft.com/office/drawing/2014/main" id="{DEE380A3-B7AA-4380-8BA6-A524E4DC8E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71" r="74524" b="72202"/>
          <a:stretch/>
        </p:blipFill>
        <p:spPr>
          <a:xfrm>
            <a:off x="478972" y="569680"/>
            <a:ext cx="362857" cy="596671"/>
          </a:xfrm>
          <a:prstGeom prst="rect">
            <a:avLst/>
          </a:prstGeom>
        </p:spPr>
      </p:pic>
      <p:pic>
        <p:nvPicPr>
          <p:cNvPr id="16" name="Picture 15">
            <a:extLst>
              <a:ext uri="{FF2B5EF4-FFF2-40B4-BE49-F238E27FC236}">
                <a16:creationId xmlns:a16="http://schemas.microsoft.com/office/drawing/2014/main" id="{A703319B-34E2-4604-B87B-884A48754C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153" r="54576" b="72202"/>
          <a:stretch/>
        </p:blipFill>
        <p:spPr>
          <a:xfrm>
            <a:off x="6485166" y="1338030"/>
            <a:ext cx="413656" cy="596671"/>
          </a:xfrm>
          <a:prstGeom prst="rect">
            <a:avLst/>
          </a:prstGeom>
        </p:spPr>
      </p:pic>
      <p:pic>
        <p:nvPicPr>
          <p:cNvPr id="18" name="Picture 17">
            <a:extLst>
              <a:ext uri="{FF2B5EF4-FFF2-40B4-BE49-F238E27FC236}">
                <a16:creationId xmlns:a16="http://schemas.microsoft.com/office/drawing/2014/main" id="{BF0F8909-AFAF-4F8E-96C1-E2DEA8D717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591" r="36138" b="72202"/>
          <a:stretch/>
        </p:blipFill>
        <p:spPr>
          <a:xfrm>
            <a:off x="454588" y="2880227"/>
            <a:ext cx="397008" cy="572657"/>
          </a:xfrm>
          <a:prstGeom prst="rect">
            <a:avLst/>
          </a:prstGeom>
        </p:spPr>
      </p:pic>
      <p:pic>
        <p:nvPicPr>
          <p:cNvPr id="20" name="Picture 19">
            <a:extLst>
              <a:ext uri="{FF2B5EF4-FFF2-40B4-BE49-F238E27FC236}">
                <a16:creationId xmlns:a16="http://schemas.microsoft.com/office/drawing/2014/main" id="{5B173C67-8218-4E87-80A0-E2CB1BF26F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55" t="32462" r="72574" b="39740"/>
          <a:stretch/>
        </p:blipFill>
        <p:spPr>
          <a:xfrm>
            <a:off x="454588" y="4108526"/>
            <a:ext cx="397008" cy="572657"/>
          </a:xfrm>
          <a:prstGeom prst="rect">
            <a:avLst/>
          </a:prstGeom>
        </p:spPr>
      </p:pic>
      <p:sp>
        <p:nvSpPr>
          <p:cNvPr id="21" name="TextBox 20">
            <a:extLst>
              <a:ext uri="{FF2B5EF4-FFF2-40B4-BE49-F238E27FC236}">
                <a16:creationId xmlns:a16="http://schemas.microsoft.com/office/drawing/2014/main" id="{FB84B964-E31B-414A-BD88-88805FC26F24}"/>
              </a:ext>
            </a:extLst>
          </p:cNvPr>
          <p:cNvSpPr txBox="1"/>
          <p:nvPr/>
        </p:nvSpPr>
        <p:spPr>
          <a:xfrm>
            <a:off x="6828863" y="1433351"/>
            <a:ext cx="4971251" cy="369332"/>
          </a:xfrm>
          <a:prstGeom prst="rect">
            <a:avLst/>
          </a:prstGeom>
          <a:noFill/>
        </p:spPr>
        <p:txBody>
          <a:bodyPr wrap="square">
            <a:spAutoFit/>
          </a:bodyPr>
          <a:lstStyle/>
          <a:p>
            <a:pPr algn="just"/>
            <a:r>
              <a:rPr lang="vi-VN" dirty="0"/>
              <a:t>Gặp công chúa trong cái hang tối, chàng hỏi:</a:t>
            </a:r>
          </a:p>
        </p:txBody>
      </p:sp>
    </p:spTree>
    <p:extLst>
      <p:ext uri="{BB962C8B-B14F-4D97-AF65-F5344CB8AC3E}">
        <p14:creationId xmlns:p14="http://schemas.microsoft.com/office/powerpoint/2010/main" val="21235688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mph" presetSubtype="2" fill="hold" nodeType="clickEffect">
                                  <p:stCondLst>
                                    <p:cond delay="0"/>
                                  </p:stCondLst>
                                  <p:childTnLst>
                                    <p:animClr clrSpc="rgb" dir="cw">
                                      <p:cBhvr override="childStyle">
                                        <p:cTn id="35" dur="1000" fill="hold"/>
                                        <p:tgtEl>
                                          <p:spTgt spid="8">
                                            <p:txEl>
                                              <p:pRg st="0" end="0"/>
                                            </p:txEl>
                                          </p:spTgt>
                                        </p:tgtEl>
                                        <p:attrNameLst>
                                          <p:attrName>style.color</p:attrName>
                                        </p:attrNameLst>
                                      </p:cBhvr>
                                      <p:to>
                                        <a:srgbClr val="002060"/>
                                      </p:to>
                                    </p:animClr>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nodeType="clickEffect">
                                  <p:stCondLst>
                                    <p:cond delay="0"/>
                                  </p:stCondLst>
                                  <p:childTnLst>
                                    <p:animClr clrSpc="rgb" dir="cw">
                                      <p:cBhvr override="childStyle">
                                        <p:cTn id="39" dur="1000" fill="hold"/>
                                        <p:tgtEl>
                                          <p:spTgt spid="21">
                                            <p:txEl>
                                              <p:pRg st="0" end="0"/>
                                            </p:txEl>
                                          </p:spTgt>
                                        </p:tgtEl>
                                        <p:attrNameLst>
                                          <p:attrName>style.color</p:attrName>
                                        </p:attrNameLst>
                                      </p:cBhvr>
                                      <p:to>
                                        <a:srgbClr val="FF0066"/>
                                      </p:to>
                                    </p:animClr>
                                  </p:childTnLst>
                                </p:cTn>
                              </p:par>
                              <p:par>
                                <p:cTn id="40" presetID="3" presetClass="emph" presetSubtype="2" fill="hold" nodeType="withEffect">
                                  <p:stCondLst>
                                    <p:cond delay="0"/>
                                  </p:stCondLst>
                                  <p:childTnLst>
                                    <p:animClr clrSpc="rgb" dir="cw">
                                      <p:cBhvr override="childStyle">
                                        <p:cTn id="41" dur="1000" fill="hold"/>
                                        <p:tgtEl>
                                          <p:spTgt spid="8">
                                            <p:txEl>
                                              <p:pRg st="1" end="1"/>
                                            </p:txEl>
                                          </p:spTgt>
                                        </p:tgtEl>
                                        <p:attrNameLst>
                                          <p:attrName>style.color</p:attrName>
                                        </p:attrNameLst>
                                      </p:cBhvr>
                                      <p:to>
                                        <a:srgbClr val="FF0066"/>
                                      </p:to>
                                    </p:animClr>
                                  </p:childTnLst>
                                </p:cTn>
                              </p:par>
                              <p:par>
                                <p:cTn id="42" presetID="3" presetClass="emph" presetSubtype="2" fill="hold" nodeType="withEffect">
                                  <p:stCondLst>
                                    <p:cond delay="0"/>
                                  </p:stCondLst>
                                  <p:childTnLst>
                                    <p:animClr clrSpc="rgb" dir="cw">
                                      <p:cBhvr override="childStyle">
                                        <p:cTn id="43" dur="1000" fill="hold"/>
                                        <p:tgtEl>
                                          <p:spTgt spid="8">
                                            <p:txEl>
                                              <p:pRg st="2" end="2"/>
                                            </p:txEl>
                                          </p:spTgt>
                                        </p:tgtEl>
                                        <p:attrNameLst>
                                          <p:attrName>style.color</p:attrName>
                                        </p:attrNameLst>
                                      </p:cBhvr>
                                      <p:to>
                                        <a:srgbClr val="FF0066"/>
                                      </p:to>
                                    </p:animClr>
                                  </p:childTnLst>
                                </p:cTn>
                              </p:par>
                              <p:par>
                                <p:cTn id="44" presetID="3" presetClass="emph" presetSubtype="2" fill="hold" nodeType="withEffect">
                                  <p:stCondLst>
                                    <p:cond delay="0"/>
                                  </p:stCondLst>
                                  <p:childTnLst>
                                    <p:animClr clrSpc="rgb" dir="cw">
                                      <p:cBhvr override="childStyle">
                                        <p:cTn id="45" dur="1000" fill="hold"/>
                                        <p:tgtEl>
                                          <p:spTgt spid="8">
                                            <p:txEl>
                                              <p:pRg st="3" end="3"/>
                                            </p:txEl>
                                          </p:spTgt>
                                        </p:tgtEl>
                                        <p:attrNameLst>
                                          <p:attrName>style.color</p:attrName>
                                        </p:attrNameLst>
                                      </p:cBhvr>
                                      <p:to>
                                        <a:srgbClr val="FF0066"/>
                                      </p:to>
                                    </p:animClr>
                                  </p:childTnLst>
                                </p:cTn>
                              </p:par>
                              <p:par>
                                <p:cTn id="46" presetID="3" presetClass="emph" presetSubtype="2" fill="hold" nodeType="withEffect">
                                  <p:stCondLst>
                                    <p:cond delay="0"/>
                                  </p:stCondLst>
                                  <p:childTnLst>
                                    <p:animClr clrSpc="rgb" dir="cw">
                                      <p:cBhvr override="childStyle">
                                        <p:cTn id="47" dur="1000" fill="hold"/>
                                        <p:tgtEl>
                                          <p:spTgt spid="8">
                                            <p:txEl>
                                              <p:pRg st="4" end="4"/>
                                            </p:txEl>
                                          </p:spTgt>
                                        </p:tgtEl>
                                        <p:attrNameLst>
                                          <p:attrName>style.color</p:attrName>
                                        </p:attrNameLst>
                                      </p:cBhvr>
                                      <p:to>
                                        <a:srgbClr val="FF0066"/>
                                      </p:to>
                                    </p:animClr>
                                  </p:childTnLst>
                                </p:cTn>
                              </p:par>
                              <p:par>
                                <p:cTn id="48" presetID="3" presetClass="emph" presetSubtype="2" fill="hold" nodeType="withEffect">
                                  <p:stCondLst>
                                    <p:cond delay="0"/>
                                  </p:stCondLst>
                                  <p:childTnLst>
                                    <p:animClr clrSpc="rgb" dir="cw">
                                      <p:cBhvr override="childStyle">
                                        <p:cTn id="49" dur="1000" fill="hold"/>
                                        <p:tgtEl>
                                          <p:spTgt spid="8">
                                            <p:txEl>
                                              <p:pRg st="5" end="5"/>
                                            </p:txEl>
                                          </p:spTgt>
                                        </p:tgtEl>
                                        <p:attrNameLst>
                                          <p:attrName>style.color</p:attrName>
                                        </p:attrNameLst>
                                      </p:cBhvr>
                                      <p:to>
                                        <a:srgbClr val="FF0066"/>
                                      </p:to>
                                    </p:animClr>
                                  </p:childTnLst>
                                </p:cTn>
                              </p:par>
                            </p:childTnLst>
                          </p:cTn>
                        </p:par>
                      </p:childTnLst>
                    </p:cTn>
                  </p:par>
                  <p:par>
                    <p:cTn id="50" fill="hold">
                      <p:stCondLst>
                        <p:cond delay="indefinite"/>
                      </p:stCondLst>
                      <p:childTnLst>
                        <p:par>
                          <p:cTn id="51" fill="hold">
                            <p:stCondLst>
                              <p:cond delay="0"/>
                            </p:stCondLst>
                            <p:childTnLst>
                              <p:par>
                                <p:cTn id="52" presetID="3" presetClass="emph" presetSubtype="2" fill="hold" nodeType="clickEffect">
                                  <p:stCondLst>
                                    <p:cond delay="0"/>
                                  </p:stCondLst>
                                  <p:childTnLst>
                                    <p:animClr clrSpc="rgb" dir="cw">
                                      <p:cBhvr override="childStyle">
                                        <p:cTn id="53" dur="1000" fill="hold"/>
                                        <p:tgtEl>
                                          <p:spTgt spid="8">
                                            <p:txEl>
                                              <p:pRg st="6" end="6"/>
                                            </p:txEl>
                                          </p:spTgt>
                                        </p:tgtEl>
                                        <p:attrNameLst>
                                          <p:attrName>style.color</p:attrName>
                                        </p:attrNameLst>
                                      </p:cBhvr>
                                      <p:to>
                                        <a:srgbClr val="993300"/>
                                      </p:to>
                                    </p:animClr>
                                  </p:childTnLst>
                                </p:cTn>
                              </p:par>
                              <p:par>
                                <p:cTn id="54" presetID="3" presetClass="emph" presetSubtype="2" fill="hold" nodeType="withEffect">
                                  <p:stCondLst>
                                    <p:cond delay="0"/>
                                  </p:stCondLst>
                                  <p:childTnLst>
                                    <p:animClr clrSpc="rgb" dir="cw">
                                      <p:cBhvr override="childStyle">
                                        <p:cTn id="55" dur="1000" fill="hold"/>
                                        <p:tgtEl>
                                          <p:spTgt spid="8">
                                            <p:txEl>
                                              <p:pRg st="7" end="7"/>
                                            </p:txEl>
                                          </p:spTgt>
                                        </p:tgtEl>
                                        <p:attrNameLst>
                                          <p:attrName>style.color</p:attrName>
                                        </p:attrNameLst>
                                      </p:cBhvr>
                                      <p:to>
                                        <a:srgbClr val="993300"/>
                                      </p:to>
                                    </p:animClr>
                                  </p:childTnLst>
                                </p:cTn>
                              </p:par>
                            </p:childTnLst>
                          </p:cTn>
                        </p:par>
                      </p:childTnLst>
                    </p:cTn>
                  </p:par>
                  <p:par>
                    <p:cTn id="56" fill="hold">
                      <p:stCondLst>
                        <p:cond delay="indefinite"/>
                      </p:stCondLst>
                      <p:childTnLst>
                        <p:par>
                          <p:cTn id="57" fill="hold">
                            <p:stCondLst>
                              <p:cond delay="0"/>
                            </p:stCondLst>
                            <p:childTnLst>
                              <p:par>
                                <p:cTn id="58" presetID="3" presetClass="emph" presetSubtype="2" fill="hold" nodeType="clickEffect">
                                  <p:stCondLst>
                                    <p:cond delay="0"/>
                                  </p:stCondLst>
                                  <p:childTnLst>
                                    <p:animClr clrSpc="rgb" dir="cw">
                                      <p:cBhvr override="childStyle">
                                        <p:cTn id="59" dur="1000" fill="hold"/>
                                        <p:tgtEl>
                                          <p:spTgt spid="8">
                                            <p:txEl>
                                              <p:pRg st="8" end="8"/>
                                            </p:txEl>
                                          </p:spTgt>
                                        </p:tgtEl>
                                        <p:attrNameLst>
                                          <p:attrName>style.color</p:attrName>
                                        </p:attrNameLst>
                                      </p:cBhvr>
                                      <p:to>
                                        <a:srgbClr val="7030A0"/>
                                      </p:to>
                                    </p:animClr>
                                  </p:childTnLst>
                                </p:cTn>
                              </p:par>
                              <p:par>
                                <p:cTn id="60" presetID="3" presetClass="emph" presetSubtype="2" fill="hold" nodeType="withEffect">
                                  <p:stCondLst>
                                    <p:cond delay="0"/>
                                  </p:stCondLst>
                                  <p:childTnLst>
                                    <p:animClr clrSpc="rgb" dir="cw">
                                      <p:cBhvr override="childStyle">
                                        <p:cTn id="61" dur="1000" fill="hold"/>
                                        <p:tgtEl>
                                          <p:spTgt spid="8">
                                            <p:txEl>
                                              <p:pRg st="9" end="9"/>
                                            </p:txEl>
                                          </p:spTgt>
                                        </p:tgtEl>
                                        <p:attrNameLst>
                                          <p:attrName>style.color</p:attrName>
                                        </p:attrNameLst>
                                      </p:cBhvr>
                                      <p:to>
                                        <a:srgbClr val="7030A0"/>
                                      </p:to>
                                    </p:animClr>
                                  </p:childTnLst>
                                </p:cTn>
                              </p:par>
                              <p:par>
                                <p:cTn id="62" presetID="3" presetClass="emph" presetSubtype="2" fill="hold" nodeType="withEffect">
                                  <p:stCondLst>
                                    <p:cond delay="0"/>
                                  </p:stCondLst>
                                  <p:childTnLst>
                                    <p:animClr clrSpc="rgb" dir="cw">
                                      <p:cBhvr override="childStyle">
                                        <p:cTn id="63" dur="1000" fill="hold"/>
                                        <p:tgtEl>
                                          <p:spTgt spid="8">
                                            <p:txEl>
                                              <p:pRg st="10" end="10"/>
                                            </p:txEl>
                                          </p:spTgt>
                                        </p:tgtEl>
                                        <p:attrNameLst>
                                          <p:attrName>style.color</p:attrName>
                                        </p:attrNameLst>
                                      </p:cBhvr>
                                      <p:to>
                                        <a:srgbClr val="7030A0"/>
                                      </p:to>
                                    </p:animClr>
                                  </p:childTnLst>
                                </p:cTn>
                              </p:par>
                              <p:par>
                                <p:cTn id="64" presetID="3" presetClass="emph" presetSubtype="2" fill="hold" nodeType="withEffect">
                                  <p:stCondLst>
                                    <p:cond delay="0"/>
                                  </p:stCondLst>
                                  <p:childTnLst>
                                    <p:animClr clrSpc="rgb" dir="cw">
                                      <p:cBhvr override="childStyle">
                                        <p:cTn id="65" dur="1000" fill="hold"/>
                                        <p:tgtEl>
                                          <p:spTgt spid="8">
                                            <p:txEl>
                                              <p:pRg st="11" end="11"/>
                                            </p:txEl>
                                          </p:spTgt>
                                        </p:tgtEl>
                                        <p:attrNameLst>
                                          <p:attrName>style.color</p:attrName>
                                        </p:attrNameLst>
                                      </p:cBhvr>
                                      <p:to>
                                        <a:srgbClr val="7030A0"/>
                                      </p:to>
                                    </p:animClr>
                                  </p:childTnLst>
                                </p:cTn>
                              </p:par>
                              <p:par>
                                <p:cTn id="66" presetID="3" presetClass="emph" presetSubtype="2" fill="hold" nodeType="withEffect">
                                  <p:stCondLst>
                                    <p:cond delay="0"/>
                                  </p:stCondLst>
                                  <p:childTnLst>
                                    <p:animClr clrSpc="rgb" dir="cw">
                                      <p:cBhvr override="childStyle">
                                        <p:cTn id="67" dur="1000" fill="hold"/>
                                        <p:tgtEl>
                                          <p:spTgt spid="8">
                                            <p:txEl>
                                              <p:pRg st="12" end="12"/>
                                            </p:txEl>
                                          </p:spTgt>
                                        </p:tgtEl>
                                        <p:attrNameLst>
                                          <p:attrName>style.color</p:attrName>
                                        </p:attrNameLst>
                                      </p:cBhvr>
                                      <p:to>
                                        <a:srgbClr val="7030A0"/>
                                      </p:to>
                                    </p:animClr>
                                  </p:childTnLst>
                                </p:cTn>
                              </p:par>
                              <p:par>
                                <p:cTn id="68" presetID="3" presetClass="emph" presetSubtype="2" fill="hold" nodeType="withEffect">
                                  <p:stCondLst>
                                    <p:cond delay="0"/>
                                  </p:stCondLst>
                                  <p:childTnLst>
                                    <p:animClr clrSpc="rgb" dir="cw">
                                      <p:cBhvr override="childStyle">
                                        <p:cTn id="69" dur="1000" fill="hold"/>
                                        <p:tgtEl>
                                          <p:spTgt spid="8">
                                            <p:txEl>
                                              <p:pRg st="13" end="13"/>
                                            </p:txEl>
                                          </p:spTgt>
                                        </p:tgtEl>
                                        <p:attrNameLst>
                                          <p:attrName>style.color</p:attrName>
                                        </p:attrNameLst>
                                      </p:cBhvr>
                                      <p:to>
                                        <a:srgbClr val="7030A0"/>
                                      </p:to>
                                    </p:animClr>
                                  </p:childTnLst>
                                </p:cTn>
                              </p:par>
                              <p:par>
                                <p:cTn id="70" presetID="3" presetClass="emph" presetSubtype="2" fill="hold" nodeType="withEffect">
                                  <p:stCondLst>
                                    <p:cond delay="0"/>
                                  </p:stCondLst>
                                  <p:childTnLst>
                                    <p:animClr clrSpc="rgb" dir="cw">
                                      <p:cBhvr override="childStyle">
                                        <p:cTn id="71" dur="1000" fill="hold"/>
                                        <p:tgtEl>
                                          <p:spTgt spid="8">
                                            <p:txEl>
                                              <p:pRg st="14" end="14"/>
                                            </p:txEl>
                                          </p:spTgt>
                                        </p:tgtEl>
                                        <p:attrNameLst>
                                          <p:attrName>style.color</p:attrName>
                                        </p:attrNameLst>
                                      </p:cBhvr>
                                      <p:to>
                                        <a:srgbClr val="7030A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1</a:t>
            </a:r>
          </a:p>
        </p:txBody>
      </p:sp>
      <p:sp>
        <p:nvSpPr>
          <p:cNvPr id="12" name="TextBox 11">
            <a:extLst>
              <a:ext uri="{FF2B5EF4-FFF2-40B4-BE49-F238E27FC236}">
                <a16:creationId xmlns:a16="http://schemas.microsoft.com/office/drawing/2014/main" id="{270E0E2A-5989-438C-A08D-D9A94EB6FC20}"/>
              </a:ext>
            </a:extLst>
          </p:cNvPr>
          <p:cNvSpPr txBox="1"/>
          <p:nvPr/>
        </p:nvSpPr>
        <p:spPr>
          <a:xfrm>
            <a:off x="1066800" y="1839011"/>
            <a:ext cx="9982200" cy="4185761"/>
          </a:xfrm>
          <a:prstGeom prst="rect">
            <a:avLst/>
          </a:prstGeom>
          <a:noFill/>
        </p:spPr>
        <p:txBody>
          <a:bodyPr wrap="square">
            <a:spAutoFit/>
          </a:bodyPr>
          <a:lstStyle/>
          <a:p>
            <a:pPr algn="just"/>
            <a:r>
              <a:rPr lang="en-US" sz="3800" dirty="0"/>
              <a:t>		</a:t>
            </a:r>
            <a:r>
              <a:rPr lang="vi-VN" sz="3800" dirty="0"/>
              <a:t>Hai người bột trong lọ </a:t>
            </a:r>
            <a:r>
              <a:rPr lang="vi-VN" sz="3800" b="1" dirty="0"/>
              <a:t>buồn tênh</a:t>
            </a:r>
            <a:r>
              <a:rPr lang="vi-VN" sz="3800" dirty="0"/>
              <a:t>. Bỗng một đêm, có con chuột </a:t>
            </a:r>
            <a:r>
              <a:rPr lang="vi-VN" sz="3800" b="1" dirty="0"/>
              <a:t>cạy</a:t>
            </a:r>
            <a:r>
              <a:rPr lang="vi-VN" sz="3800" dirty="0"/>
              <a:t> nắp lọ, tha nàng công chúa và cái lầu đi mất. Chàng kị sĩ sợ quá, </a:t>
            </a:r>
            <a:r>
              <a:rPr lang="vi-VN" sz="3800" b="1" dirty="0"/>
              <a:t>thúc ngựa </a:t>
            </a:r>
            <a:r>
              <a:rPr lang="vi-VN" sz="3800" dirty="0"/>
              <a:t>chạy </a:t>
            </a:r>
            <a:r>
              <a:rPr lang="vi-VN" sz="3800" b="1" dirty="0"/>
              <a:t>vọt</a:t>
            </a:r>
            <a:r>
              <a:rPr lang="vi-VN" sz="3800" dirty="0"/>
              <a:t> ra, chạy đến miệng cống. Một con chuột già </a:t>
            </a:r>
            <a:r>
              <a:rPr lang="vi-VN" sz="3800" b="1" dirty="0"/>
              <a:t>phục sẵn</a:t>
            </a:r>
            <a:r>
              <a:rPr lang="vi-VN" sz="3800" dirty="0"/>
              <a:t>. Nó bảo chàng để ngựa lại, xuống thuyền vào cống tìm công chúa</a:t>
            </a:r>
            <a:r>
              <a:rPr lang="en-US" sz="3800" dirty="0"/>
              <a:t>.</a:t>
            </a:r>
          </a:p>
        </p:txBody>
      </p:sp>
    </p:spTree>
    <p:extLst>
      <p:ext uri="{BB962C8B-B14F-4D97-AF65-F5344CB8AC3E}">
        <p14:creationId xmlns:p14="http://schemas.microsoft.com/office/powerpoint/2010/main" val="10909418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2</a:t>
            </a:r>
          </a:p>
        </p:txBody>
      </p:sp>
      <p:sp>
        <p:nvSpPr>
          <p:cNvPr id="12" name="TextBox 11">
            <a:extLst>
              <a:ext uri="{FF2B5EF4-FFF2-40B4-BE49-F238E27FC236}">
                <a16:creationId xmlns:a16="http://schemas.microsoft.com/office/drawing/2014/main" id="{270E0E2A-5989-438C-A08D-D9A94EB6FC20}"/>
              </a:ext>
            </a:extLst>
          </p:cNvPr>
          <p:cNvSpPr txBox="1"/>
          <p:nvPr/>
        </p:nvSpPr>
        <p:spPr>
          <a:xfrm>
            <a:off x="1009650" y="1438961"/>
            <a:ext cx="9982200" cy="4770537"/>
          </a:xfrm>
          <a:prstGeom prst="rect">
            <a:avLst/>
          </a:prstGeom>
          <a:noFill/>
        </p:spPr>
        <p:txBody>
          <a:bodyPr wrap="square">
            <a:spAutoFit/>
          </a:bodyPr>
          <a:lstStyle/>
          <a:p>
            <a:pPr algn="just"/>
            <a:r>
              <a:rPr lang="en-US" sz="3800" dirty="0"/>
              <a:t>			</a:t>
            </a:r>
            <a:r>
              <a:rPr lang="vi-VN" sz="3800" dirty="0"/>
              <a:t>Gặp công chúa trong cái hang tối, chàng hỏi:</a:t>
            </a:r>
          </a:p>
          <a:p>
            <a:pPr algn="just"/>
            <a:r>
              <a:rPr lang="vi-VN" sz="3800" dirty="0"/>
              <a:t>- Kẻ nào đã bắt nàng tới đây?</a:t>
            </a:r>
          </a:p>
          <a:p>
            <a:pPr algn="just"/>
            <a:r>
              <a:rPr lang="vi-VN" sz="3800" dirty="0"/>
              <a:t>- Chuột.</a:t>
            </a:r>
          </a:p>
          <a:p>
            <a:pPr algn="just"/>
            <a:r>
              <a:rPr lang="vi-VN" sz="3800" dirty="0"/>
              <a:t>- </a:t>
            </a:r>
            <a:r>
              <a:rPr lang="vi-VN" sz="3800" b="1" dirty="0"/>
              <a:t>Lầu son </a:t>
            </a:r>
            <a:r>
              <a:rPr lang="vi-VN" sz="3800" dirty="0"/>
              <a:t>của nàng đâu?</a:t>
            </a:r>
          </a:p>
          <a:p>
            <a:pPr algn="just"/>
            <a:r>
              <a:rPr lang="vi-VN" sz="3800" dirty="0"/>
              <a:t>- Chuột ăn rồi!</a:t>
            </a:r>
          </a:p>
          <a:p>
            <a:pPr algn="just"/>
            <a:r>
              <a:rPr lang="vi-VN" sz="3800" dirty="0"/>
              <a:t>   Chàng kị sĩ </a:t>
            </a:r>
            <a:r>
              <a:rPr lang="vi-VN" sz="3800" b="1" dirty="0"/>
              <a:t>hoảng hốt</a:t>
            </a:r>
            <a:r>
              <a:rPr lang="vi-VN" sz="3800" dirty="0"/>
              <a:t>, biết mình bị lừa, vội </a:t>
            </a:r>
            <a:r>
              <a:rPr lang="vi-VN" sz="3800" b="1" dirty="0"/>
              <a:t>dìu</a:t>
            </a:r>
            <a:r>
              <a:rPr lang="vi-VN" sz="3800" dirty="0"/>
              <a:t> công chúa chạy trốn.</a:t>
            </a:r>
          </a:p>
        </p:txBody>
      </p:sp>
    </p:spTree>
    <p:extLst>
      <p:ext uri="{BB962C8B-B14F-4D97-AF65-F5344CB8AC3E}">
        <p14:creationId xmlns:p14="http://schemas.microsoft.com/office/powerpoint/2010/main" val="16783853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B74474-172C-4027-BCC1-13CFB5947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3307974"/>
            <a:ext cx="12322629" cy="5183465"/>
          </a:xfrm>
          <a:prstGeom prst="rect">
            <a:avLst/>
          </a:prstGeom>
        </p:spPr>
      </p:pic>
      <p:grpSp>
        <p:nvGrpSpPr>
          <p:cNvPr id="2" name="Group 1">
            <a:extLst>
              <a:ext uri="{FF2B5EF4-FFF2-40B4-BE49-F238E27FC236}">
                <a16:creationId xmlns:a16="http://schemas.microsoft.com/office/drawing/2014/main" id="{7464000C-C379-493B-A5FB-1BF92E188169}"/>
              </a:ext>
            </a:extLst>
          </p:cNvPr>
          <p:cNvGrpSpPr/>
          <p:nvPr/>
        </p:nvGrpSpPr>
        <p:grpSpPr>
          <a:xfrm>
            <a:off x="565094" y="1291772"/>
            <a:ext cx="10886702" cy="5226346"/>
            <a:chOff x="-10221362" y="-4611324"/>
            <a:chExt cx="8131507" cy="3903668"/>
          </a:xfrm>
        </p:grpSpPr>
        <p:sp>
          <p:nvSpPr>
            <p:cNvPr id="3" name="Freeform: Shape 2">
              <a:extLst>
                <a:ext uri="{FF2B5EF4-FFF2-40B4-BE49-F238E27FC236}">
                  <a16:creationId xmlns:a16="http://schemas.microsoft.com/office/drawing/2014/main" id="{323D000B-50CE-4C64-8408-F97AC905FABB}"/>
                </a:ext>
              </a:extLst>
            </p:cNvPr>
            <p:cNvSpPr/>
            <p:nvPr/>
          </p:nvSpPr>
          <p:spPr>
            <a:xfrm>
              <a:off x="-10188598" y="-4578536"/>
              <a:ext cx="8098743" cy="3870880"/>
            </a:xfrm>
            <a:custGeom>
              <a:avLst/>
              <a:gdLst>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70713 w 6215270"/>
                <a:gd name="connsiteY4" fmla="*/ 132522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15270"/>
                <a:gd name="connsiteY0" fmla="*/ 92765 h 3684105"/>
                <a:gd name="connsiteX1" fmla="*/ 3458817 w 6215270"/>
                <a:gd name="connsiteY1" fmla="*/ 13252 h 3684105"/>
                <a:gd name="connsiteX2" fmla="*/ 5194852 w 6215270"/>
                <a:gd name="connsiteY2" fmla="*/ 0 h 3684105"/>
                <a:gd name="connsiteX3" fmla="*/ 5526157 w 6215270"/>
                <a:gd name="connsiteY3" fmla="*/ 66261 h 3684105"/>
                <a:gd name="connsiteX4" fmla="*/ 5840395 w 6215270"/>
                <a:gd name="connsiteY4" fmla="*/ 157748 h 3684105"/>
                <a:gd name="connsiteX5" fmla="*/ 6056243 w 6215270"/>
                <a:gd name="connsiteY5" fmla="*/ 755374 h 3684105"/>
                <a:gd name="connsiteX6" fmla="*/ 6215270 w 6215270"/>
                <a:gd name="connsiteY6" fmla="*/ 2557670 h 3684105"/>
                <a:gd name="connsiteX7" fmla="*/ 6149009 w 6215270"/>
                <a:gd name="connsiteY7" fmla="*/ 2968487 h 3684105"/>
                <a:gd name="connsiteX8" fmla="*/ 6082748 w 6215270"/>
                <a:gd name="connsiteY8" fmla="*/ 3273287 h 3684105"/>
                <a:gd name="connsiteX9" fmla="*/ 5936974 w 6215270"/>
                <a:gd name="connsiteY9" fmla="*/ 3498574 h 3684105"/>
                <a:gd name="connsiteX10" fmla="*/ 5327374 w 6215270"/>
                <a:gd name="connsiteY10" fmla="*/ 3604592 h 3684105"/>
                <a:gd name="connsiteX11" fmla="*/ 3538330 w 6215270"/>
                <a:gd name="connsiteY11" fmla="*/ 3684105 h 3684105"/>
                <a:gd name="connsiteX12" fmla="*/ 2531165 w 6215270"/>
                <a:gd name="connsiteY12" fmla="*/ 3657600 h 3684105"/>
                <a:gd name="connsiteX13" fmla="*/ 1378226 w 6215270"/>
                <a:gd name="connsiteY13" fmla="*/ 3591339 h 3684105"/>
                <a:gd name="connsiteX14" fmla="*/ 424070 w 6215270"/>
                <a:gd name="connsiteY14" fmla="*/ 3432313 h 3684105"/>
                <a:gd name="connsiteX15" fmla="*/ 132522 w 6215270"/>
                <a:gd name="connsiteY15" fmla="*/ 3313044 h 3684105"/>
                <a:gd name="connsiteX16" fmla="*/ 79513 w 6215270"/>
                <a:gd name="connsiteY16" fmla="*/ 3074505 h 3684105"/>
                <a:gd name="connsiteX17" fmla="*/ 13252 w 6215270"/>
                <a:gd name="connsiteY17" fmla="*/ 1987826 h 3684105"/>
                <a:gd name="connsiteX18" fmla="*/ 0 w 6215270"/>
                <a:gd name="connsiteY18" fmla="*/ 1086679 h 3684105"/>
                <a:gd name="connsiteX19" fmla="*/ 39757 w 6215270"/>
                <a:gd name="connsiteY19" fmla="*/ 556592 h 3684105"/>
                <a:gd name="connsiteX20" fmla="*/ 424070 w 6215270"/>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32522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52734 w 6205164"/>
                <a:gd name="connsiteY15" fmla="*/ 3313044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205164"/>
                <a:gd name="connsiteY0" fmla="*/ 92765 h 3684105"/>
                <a:gd name="connsiteX1" fmla="*/ 3458817 w 6205164"/>
                <a:gd name="connsiteY1" fmla="*/ 13252 h 3684105"/>
                <a:gd name="connsiteX2" fmla="*/ 5194852 w 6205164"/>
                <a:gd name="connsiteY2" fmla="*/ 0 h 3684105"/>
                <a:gd name="connsiteX3" fmla="*/ 5526157 w 6205164"/>
                <a:gd name="connsiteY3" fmla="*/ 66261 h 3684105"/>
                <a:gd name="connsiteX4" fmla="*/ 5840395 w 6205164"/>
                <a:gd name="connsiteY4" fmla="*/ 157748 h 3684105"/>
                <a:gd name="connsiteX5" fmla="*/ 6056243 w 6205164"/>
                <a:gd name="connsiteY5" fmla="*/ 755374 h 3684105"/>
                <a:gd name="connsiteX6" fmla="*/ 6205164 w 6205164"/>
                <a:gd name="connsiteY6" fmla="*/ 2557670 h 3684105"/>
                <a:gd name="connsiteX7" fmla="*/ 6149009 w 6205164"/>
                <a:gd name="connsiteY7" fmla="*/ 2968487 h 3684105"/>
                <a:gd name="connsiteX8" fmla="*/ 6082748 w 6205164"/>
                <a:gd name="connsiteY8" fmla="*/ 3273287 h 3684105"/>
                <a:gd name="connsiteX9" fmla="*/ 5936974 w 6205164"/>
                <a:gd name="connsiteY9" fmla="*/ 3498574 h 3684105"/>
                <a:gd name="connsiteX10" fmla="*/ 5327374 w 6205164"/>
                <a:gd name="connsiteY10" fmla="*/ 3604592 h 3684105"/>
                <a:gd name="connsiteX11" fmla="*/ 3538330 w 6205164"/>
                <a:gd name="connsiteY11" fmla="*/ 3684105 h 3684105"/>
                <a:gd name="connsiteX12" fmla="*/ 2531165 w 6205164"/>
                <a:gd name="connsiteY12" fmla="*/ 3657600 h 3684105"/>
                <a:gd name="connsiteX13" fmla="*/ 1378226 w 6205164"/>
                <a:gd name="connsiteY13" fmla="*/ 3591339 h 3684105"/>
                <a:gd name="connsiteX14" fmla="*/ 424070 w 6205164"/>
                <a:gd name="connsiteY14" fmla="*/ 3432313 h 3684105"/>
                <a:gd name="connsiteX15" fmla="*/ 193158 w 6205164"/>
                <a:gd name="connsiteY15" fmla="*/ 3325656 h 3684105"/>
                <a:gd name="connsiteX16" fmla="*/ 79513 w 6205164"/>
                <a:gd name="connsiteY16" fmla="*/ 3074505 h 3684105"/>
                <a:gd name="connsiteX17" fmla="*/ 13252 w 6205164"/>
                <a:gd name="connsiteY17" fmla="*/ 1987826 h 3684105"/>
                <a:gd name="connsiteX18" fmla="*/ 0 w 6205164"/>
                <a:gd name="connsiteY18" fmla="*/ 1086679 h 3684105"/>
                <a:gd name="connsiteX19" fmla="*/ 39757 w 6205164"/>
                <a:gd name="connsiteY19" fmla="*/ 556592 h 3684105"/>
                <a:gd name="connsiteX20" fmla="*/ 424070 w 6205164"/>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56243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82748 w 6176109"/>
                <a:gd name="connsiteY8" fmla="*/ 3273287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97276 w 6176109"/>
                <a:gd name="connsiteY8" fmla="*/ 3327680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75485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36974 w 6176109"/>
                <a:gd name="connsiteY9" fmla="*/ 3498574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46430 w 6176109"/>
                <a:gd name="connsiteY8" fmla="*/ 3318614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915183 w 6176109"/>
                <a:gd name="connsiteY9" fmla="*/ 3489509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49009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26157 w 6176109"/>
                <a:gd name="connsiteY3" fmla="*/ 66261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 name="connsiteX0" fmla="*/ 424070 w 6176109"/>
                <a:gd name="connsiteY0" fmla="*/ 92765 h 3684105"/>
                <a:gd name="connsiteX1" fmla="*/ 3458817 w 6176109"/>
                <a:gd name="connsiteY1" fmla="*/ 13252 h 3684105"/>
                <a:gd name="connsiteX2" fmla="*/ 5194852 w 6176109"/>
                <a:gd name="connsiteY2" fmla="*/ 0 h 3684105"/>
                <a:gd name="connsiteX3" fmla="*/ 5540685 w 6176109"/>
                <a:gd name="connsiteY3" fmla="*/ 29999 h 3684105"/>
                <a:gd name="connsiteX4" fmla="*/ 5840395 w 6176109"/>
                <a:gd name="connsiteY4" fmla="*/ 157748 h 3684105"/>
                <a:gd name="connsiteX5" fmla="*/ 6027188 w 6176109"/>
                <a:gd name="connsiteY5" fmla="*/ 755374 h 3684105"/>
                <a:gd name="connsiteX6" fmla="*/ 6176109 w 6176109"/>
                <a:gd name="connsiteY6" fmla="*/ 2557670 h 3684105"/>
                <a:gd name="connsiteX7" fmla="*/ 6127218 w 6176109"/>
                <a:gd name="connsiteY7" fmla="*/ 2968487 h 3684105"/>
                <a:gd name="connsiteX8" fmla="*/ 6017375 w 6176109"/>
                <a:gd name="connsiteY8" fmla="*/ 3282353 h 3684105"/>
                <a:gd name="connsiteX9" fmla="*/ 5857073 w 6176109"/>
                <a:gd name="connsiteY9" fmla="*/ 3462313 h 3684105"/>
                <a:gd name="connsiteX10" fmla="*/ 5327374 w 6176109"/>
                <a:gd name="connsiteY10" fmla="*/ 3604592 h 3684105"/>
                <a:gd name="connsiteX11" fmla="*/ 3538330 w 6176109"/>
                <a:gd name="connsiteY11" fmla="*/ 3684105 h 3684105"/>
                <a:gd name="connsiteX12" fmla="*/ 2531165 w 6176109"/>
                <a:gd name="connsiteY12" fmla="*/ 3657600 h 3684105"/>
                <a:gd name="connsiteX13" fmla="*/ 1378226 w 6176109"/>
                <a:gd name="connsiteY13" fmla="*/ 3591339 h 3684105"/>
                <a:gd name="connsiteX14" fmla="*/ 424070 w 6176109"/>
                <a:gd name="connsiteY14" fmla="*/ 3432313 h 3684105"/>
                <a:gd name="connsiteX15" fmla="*/ 193158 w 6176109"/>
                <a:gd name="connsiteY15" fmla="*/ 3325656 h 3684105"/>
                <a:gd name="connsiteX16" fmla="*/ 79513 w 6176109"/>
                <a:gd name="connsiteY16" fmla="*/ 3074505 h 3684105"/>
                <a:gd name="connsiteX17" fmla="*/ 13252 w 6176109"/>
                <a:gd name="connsiteY17" fmla="*/ 1987826 h 3684105"/>
                <a:gd name="connsiteX18" fmla="*/ 0 w 6176109"/>
                <a:gd name="connsiteY18" fmla="*/ 1086679 h 3684105"/>
                <a:gd name="connsiteX19" fmla="*/ 39757 w 6176109"/>
                <a:gd name="connsiteY19" fmla="*/ 556592 h 3684105"/>
                <a:gd name="connsiteX20" fmla="*/ 424070 w 6176109"/>
                <a:gd name="connsiteY20" fmla="*/ 92765 h 36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76109" h="3684105">
                  <a:moveTo>
                    <a:pt x="424070" y="92765"/>
                  </a:moveTo>
                  <a:lnTo>
                    <a:pt x="3458817" y="13252"/>
                  </a:lnTo>
                  <a:lnTo>
                    <a:pt x="5194852" y="0"/>
                  </a:lnTo>
                  <a:lnTo>
                    <a:pt x="5540685" y="29999"/>
                  </a:lnTo>
                  <a:cubicBezTo>
                    <a:pt x="5645431" y="60495"/>
                    <a:pt x="5705330" y="56700"/>
                    <a:pt x="5840395" y="157748"/>
                  </a:cubicBezTo>
                  <a:cubicBezTo>
                    <a:pt x="5931714" y="356957"/>
                    <a:pt x="5964924" y="556165"/>
                    <a:pt x="6027188" y="755374"/>
                  </a:cubicBezTo>
                  <a:lnTo>
                    <a:pt x="6176109" y="2557670"/>
                  </a:lnTo>
                  <a:lnTo>
                    <a:pt x="6127218" y="2968487"/>
                  </a:lnTo>
                  <a:lnTo>
                    <a:pt x="6017375" y="3282353"/>
                  </a:lnTo>
                  <a:lnTo>
                    <a:pt x="5857073" y="3462313"/>
                  </a:lnTo>
                  <a:lnTo>
                    <a:pt x="5327374" y="3604592"/>
                  </a:lnTo>
                  <a:lnTo>
                    <a:pt x="3538330" y="3684105"/>
                  </a:lnTo>
                  <a:lnTo>
                    <a:pt x="2531165" y="3657600"/>
                  </a:lnTo>
                  <a:lnTo>
                    <a:pt x="1378226" y="3591339"/>
                  </a:lnTo>
                  <a:lnTo>
                    <a:pt x="424070" y="3432313"/>
                  </a:lnTo>
                  <a:lnTo>
                    <a:pt x="193158" y="3325656"/>
                  </a:lnTo>
                  <a:cubicBezTo>
                    <a:pt x="94640" y="3204101"/>
                    <a:pt x="117395" y="3158222"/>
                    <a:pt x="79513" y="3074505"/>
                  </a:cubicBezTo>
                  <a:lnTo>
                    <a:pt x="13252" y="1987826"/>
                  </a:lnTo>
                  <a:lnTo>
                    <a:pt x="0" y="1086679"/>
                  </a:lnTo>
                  <a:lnTo>
                    <a:pt x="39757" y="556592"/>
                  </a:lnTo>
                  <a:lnTo>
                    <a:pt x="424070" y="92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88FF2E-6E0A-46A1-BF1C-190FD339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1362" y="-4611324"/>
              <a:ext cx="8113072" cy="3882887"/>
            </a:xfrm>
            <a:prstGeom prst="rect">
              <a:avLst/>
            </a:prstGeom>
          </p:spPr>
        </p:pic>
      </p:grpSp>
      <p:pic>
        <p:nvPicPr>
          <p:cNvPr id="6" name="Picture 5">
            <a:extLst>
              <a:ext uri="{FF2B5EF4-FFF2-40B4-BE49-F238E27FC236}">
                <a16:creationId xmlns:a16="http://schemas.microsoft.com/office/drawing/2014/main" id="{8669D616-98B7-48E2-8137-C27ABB1DF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6" y="827314"/>
            <a:ext cx="1531257" cy="1531257"/>
          </a:xfrm>
          <a:prstGeom prst="rect">
            <a:avLst/>
          </a:prstGeom>
        </p:spPr>
      </p:pic>
      <p:pic>
        <p:nvPicPr>
          <p:cNvPr id="9" name="Picture 8">
            <a:extLst>
              <a:ext uri="{FF2B5EF4-FFF2-40B4-BE49-F238E27FC236}">
                <a16:creationId xmlns:a16="http://schemas.microsoft.com/office/drawing/2014/main" id="{10C1BAE0-B7F4-4584-8D1E-1A3112E629A3}"/>
              </a:ext>
            </a:extLst>
          </p:cNvPr>
          <p:cNvPicPr>
            <a:picLocks noChangeAspect="1"/>
          </p:cNvPicPr>
          <p:nvPr/>
        </p:nvPicPr>
        <p:blipFill rotWithShape="1">
          <a:blip r:embed="rId5">
            <a:extLst>
              <a:ext uri="{28A0092B-C50C-407E-A947-70E740481C1C}">
                <a14:useLocalDpi xmlns:a14="http://schemas.microsoft.com/office/drawing/2010/main" val="0"/>
              </a:ext>
            </a:extLst>
          </a:blip>
          <a:srcRect t="20833" b="26667"/>
          <a:stretch/>
        </p:blipFill>
        <p:spPr>
          <a:xfrm>
            <a:off x="7358743" y="-812960"/>
            <a:ext cx="5404757" cy="2070259"/>
          </a:xfrm>
          <a:prstGeom prst="rect">
            <a:avLst/>
          </a:prstGeom>
        </p:spPr>
      </p:pic>
      <p:sp>
        <p:nvSpPr>
          <p:cNvPr id="10" name="TextBox 9">
            <a:extLst>
              <a:ext uri="{FF2B5EF4-FFF2-40B4-BE49-F238E27FC236}">
                <a16:creationId xmlns:a16="http://schemas.microsoft.com/office/drawing/2014/main" id="{AC64F699-6CB3-4CD6-B477-D1C59307E006}"/>
              </a:ext>
            </a:extLst>
          </p:cNvPr>
          <p:cNvSpPr txBox="1"/>
          <p:nvPr/>
        </p:nvSpPr>
        <p:spPr>
          <a:xfrm>
            <a:off x="8046357" y="58056"/>
            <a:ext cx="4145643" cy="630942"/>
          </a:xfrm>
          <a:prstGeom prst="rect">
            <a:avLst/>
          </a:prstGeom>
          <a:noFill/>
        </p:spPr>
        <p:txBody>
          <a:bodyPr wrap="square" rtlCol="0">
            <a:spAutoFit/>
          </a:bodyPr>
          <a:lstStyle/>
          <a:p>
            <a:pPr algn="ctr"/>
            <a:r>
              <a:rPr lang="en-US" sz="3500" b="1" dirty="0" err="1"/>
              <a:t>Luyện</a:t>
            </a:r>
            <a:r>
              <a:rPr lang="en-US" sz="3500" b="1" dirty="0"/>
              <a:t> </a:t>
            </a:r>
            <a:r>
              <a:rPr lang="en-US" sz="3500" b="1" dirty="0" err="1"/>
              <a:t>đọc</a:t>
            </a:r>
            <a:r>
              <a:rPr lang="en-US" sz="3500" b="1" dirty="0"/>
              <a:t> </a:t>
            </a:r>
            <a:r>
              <a:rPr lang="en-US" sz="3500" b="1" dirty="0" err="1"/>
              <a:t>đoạn</a:t>
            </a:r>
            <a:r>
              <a:rPr lang="en-US" sz="3500" b="1" dirty="0"/>
              <a:t> 3</a:t>
            </a:r>
          </a:p>
        </p:txBody>
      </p:sp>
      <p:sp>
        <p:nvSpPr>
          <p:cNvPr id="12" name="TextBox 11">
            <a:extLst>
              <a:ext uri="{FF2B5EF4-FFF2-40B4-BE49-F238E27FC236}">
                <a16:creationId xmlns:a16="http://schemas.microsoft.com/office/drawing/2014/main" id="{270E0E2A-5989-438C-A08D-D9A94EB6FC20}"/>
              </a:ext>
            </a:extLst>
          </p:cNvPr>
          <p:cNvSpPr txBox="1"/>
          <p:nvPr/>
        </p:nvSpPr>
        <p:spPr>
          <a:xfrm>
            <a:off x="933450" y="1667561"/>
            <a:ext cx="9982200" cy="4401205"/>
          </a:xfrm>
          <a:prstGeom prst="rect">
            <a:avLst/>
          </a:prstGeom>
          <a:noFill/>
        </p:spPr>
        <p:txBody>
          <a:bodyPr wrap="square">
            <a:spAutoFit/>
          </a:bodyPr>
          <a:lstStyle/>
          <a:p>
            <a:pPr algn="just"/>
            <a:r>
              <a:rPr lang="en-US" sz="4000" dirty="0">
                <a:solidFill>
                  <a:srgbClr val="000000"/>
                </a:solidFill>
              </a:rPr>
              <a:t>		</a:t>
            </a:r>
            <a:r>
              <a:rPr lang="vi-VN" sz="4000" dirty="0">
                <a:solidFill>
                  <a:srgbClr val="000000"/>
                </a:solidFill>
              </a:rPr>
              <a:t>Chiếc thuyền mảnh trôi qua cống ra con </a:t>
            </a:r>
            <a:r>
              <a:rPr lang="vi-VN" sz="4000" b="1" dirty="0">
                <a:solidFill>
                  <a:srgbClr val="000000"/>
                </a:solidFill>
              </a:rPr>
              <a:t>ngòi</a:t>
            </a:r>
            <a:r>
              <a:rPr lang="vi-VN" sz="4000" dirty="0">
                <a:solidFill>
                  <a:srgbClr val="000000"/>
                </a:solidFill>
              </a:rPr>
              <a:t>. Gặp nước </a:t>
            </a:r>
            <a:r>
              <a:rPr lang="vi-VN" sz="4000" b="1" dirty="0">
                <a:solidFill>
                  <a:srgbClr val="000000"/>
                </a:solidFill>
              </a:rPr>
              <a:t>xoáy</a:t>
            </a:r>
            <a:r>
              <a:rPr lang="vi-VN" sz="4000" dirty="0">
                <a:solidFill>
                  <a:srgbClr val="000000"/>
                </a:solidFill>
              </a:rPr>
              <a:t>, thuyền lật, cả hai bị ngấm</a:t>
            </a:r>
            <a:r>
              <a:rPr lang="en-US" sz="4000" dirty="0">
                <a:solidFill>
                  <a:srgbClr val="000000"/>
                </a:solidFill>
              </a:rPr>
              <a:t> </a:t>
            </a:r>
            <a:r>
              <a:rPr lang="vi-VN" sz="4000" dirty="0">
                <a:solidFill>
                  <a:srgbClr val="000000"/>
                </a:solidFill>
              </a:rPr>
              <a:t>nước, </a:t>
            </a:r>
            <a:r>
              <a:rPr lang="vi-VN" sz="4000" b="1" dirty="0">
                <a:solidFill>
                  <a:srgbClr val="000000"/>
                </a:solidFill>
              </a:rPr>
              <a:t>nhũn</a:t>
            </a:r>
            <a:r>
              <a:rPr lang="vi-VN" sz="4000" dirty="0">
                <a:solidFill>
                  <a:srgbClr val="000000"/>
                </a:solidFill>
              </a:rPr>
              <a:t> cả chân tay.</a:t>
            </a:r>
          </a:p>
          <a:p>
            <a:pPr algn="just"/>
            <a:r>
              <a:rPr lang="en-US" sz="4000" dirty="0">
                <a:solidFill>
                  <a:srgbClr val="000000"/>
                </a:solidFill>
              </a:rPr>
              <a:t>		</a:t>
            </a:r>
            <a:r>
              <a:rPr lang="vi-VN" sz="4000" dirty="0">
                <a:solidFill>
                  <a:srgbClr val="000000"/>
                </a:solidFill>
              </a:rPr>
              <a:t>Lúc ấy, Đất Nung đang đi dọc bờ con ngòi. Thấy hai người bị nạn, chú liền nhảy xuống, vớt lên bờ phơi nắng cho </a:t>
            </a:r>
            <a:r>
              <a:rPr lang="vi-VN" sz="4000" b="1" dirty="0">
                <a:solidFill>
                  <a:srgbClr val="000000"/>
                </a:solidFill>
              </a:rPr>
              <a:t>se bột lại</a:t>
            </a:r>
            <a:r>
              <a:rPr lang="vi-VN" sz="4000" dirty="0">
                <a:solidFill>
                  <a:srgbClr val="000000"/>
                </a:solidFill>
              </a:rPr>
              <a:t>.</a:t>
            </a:r>
          </a:p>
        </p:txBody>
      </p:sp>
    </p:spTree>
    <p:extLst>
      <p:ext uri="{BB962C8B-B14F-4D97-AF65-F5344CB8AC3E}">
        <p14:creationId xmlns:p14="http://schemas.microsoft.com/office/powerpoint/2010/main" val="38434395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4.4|4.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1088</TotalTime>
  <Words>1922</Words>
  <Application>Microsoft Office PowerPoint</Application>
  <PresentationFormat>Widescreen</PresentationFormat>
  <Paragraphs>142</Paragraphs>
  <Slides>21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Times New Roman</vt:lpstr>
      <vt:lpstr>义启紫水晶体</vt:lpstr>
      <vt:lpstr>UTM Akashi</vt:lpstr>
      <vt:lpstr>UTM Brewers KT</vt:lpstr>
      <vt:lpstr>印品黑体</vt:lpstr>
      <vt:lpstr>#9Slide06 SVNJonitha Script</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Hana</cp:keywords>
  <cp:lastModifiedBy>PC</cp:lastModifiedBy>
  <cp:revision>111</cp:revision>
  <dcterms:created xsi:type="dcterms:W3CDTF">2017-08-18T03:02:00Z</dcterms:created>
  <dcterms:modified xsi:type="dcterms:W3CDTF">2021-12-18T12:38:27Z</dcterms:modified>
  <cp:version>Z30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